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85" r:id="rId1"/>
  </p:sldMasterIdLst>
  <p:sldIdLst>
    <p:sldId id="256" r:id="rId2"/>
    <p:sldId id="257" r:id="rId3"/>
    <p:sldId id="258" r:id="rId4"/>
    <p:sldId id="273" r:id="rId5"/>
    <p:sldId id="274" r:id="rId6"/>
    <p:sldId id="282" r:id="rId7"/>
    <p:sldId id="260" r:id="rId8"/>
    <p:sldId id="259" r:id="rId9"/>
    <p:sldId id="261" r:id="rId10"/>
    <p:sldId id="262" r:id="rId11"/>
    <p:sldId id="263" r:id="rId12"/>
    <p:sldId id="264" r:id="rId13"/>
    <p:sldId id="265" r:id="rId14"/>
    <p:sldId id="266" r:id="rId15"/>
    <p:sldId id="267" r:id="rId16"/>
    <p:sldId id="268" r:id="rId17"/>
    <p:sldId id="269" r:id="rId18"/>
    <p:sldId id="278" r:id="rId19"/>
    <p:sldId id="279" r:id="rId20"/>
    <p:sldId id="270" r:id="rId21"/>
    <p:sldId id="271" r:id="rId22"/>
    <p:sldId id="275" r:id="rId23"/>
    <p:sldId id="277" r:id="rId24"/>
    <p:sldId id="276" r:id="rId25"/>
    <p:sldId id="27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45"/>
    <p:restoredTop sz="94643"/>
  </p:normalViewPr>
  <p:slideViewPr>
    <p:cSldViewPr snapToGrid="0" snapToObjects="1">
      <p:cViewPr varScale="1">
        <p:scale>
          <a:sx n="96" d="100"/>
          <a:sy n="96" d="100"/>
        </p:scale>
        <p:origin x="4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5886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75816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59593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49007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905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4227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59799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85617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73271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0521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7/2/18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64621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7/2/18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79891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2226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52947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82179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5292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7/2/18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93125365"/>
      </p:ext>
    </p:extLst>
  </p:cSld>
  <p:clrMap bg1="dk1" tx1="lt1" bg2="dk2" tx2="lt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21D-F711-304B-B0BA-ED493A39CE51}"/>
              </a:ext>
            </a:extLst>
          </p:cNvPr>
          <p:cNvSpPr>
            <a:spLocks noGrp="1"/>
          </p:cNvSpPr>
          <p:nvPr>
            <p:ph type="ctrTitle"/>
          </p:nvPr>
        </p:nvSpPr>
        <p:spPr/>
        <p:txBody>
          <a:bodyPr>
            <a:normAutofit fontScale="90000"/>
          </a:bodyPr>
          <a:lstStyle/>
          <a:p>
            <a:r>
              <a:rPr lang="en-US" dirty="0"/>
              <a:t>SITE ATTENDANCE (V 1.0) PROJECT</a:t>
            </a:r>
          </a:p>
        </p:txBody>
      </p:sp>
      <p:sp>
        <p:nvSpPr>
          <p:cNvPr id="3" name="Subtitle 2">
            <a:extLst>
              <a:ext uri="{FF2B5EF4-FFF2-40B4-BE49-F238E27FC236}">
                <a16:creationId xmlns:a16="http://schemas.microsoft.com/office/drawing/2014/main" id="{CFD7AF61-8A6D-DF4D-A825-FBAC421C7E06}"/>
              </a:ext>
            </a:extLst>
          </p:cNvPr>
          <p:cNvSpPr>
            <a:spLocks noGrp="1"/>
          </p:cNvSpPr>
          <p:nvPr>
            <p:ph type="subTitle" idx="1"/>
          </p:nvPr>
        </p:nvSpPr>
        <p:spPr/>
        <p:txBody>
          <a:bodyPr/>
          <a:lstStyle/>
          <a:p>
            <a:r>
              <a:rPr lang="en-US" dirty="0"/>
              <a:t>Technical planning and demonstration</a:t>
            </a:r>
          </a:p>
        </p:txBody>
      </p:sp>
    </p:spTree>
    <p:extLst>
      <p:ext uri="{BB962C8B-B14F-4D97-AF65-F5344CB8AC3E}">
        <p14:creationId xmlns:p14="http://schemas.microsoft.com/office/powerpoint/2010/main" val="4012373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3E2D-266F-5C4C-AFAB-C4D1FD52F057}"/>
              </a:ext>
            </a:extLst>
          </p:cNvPr>
          <p:cNvSpPr>
            <a:spLocks noGrp="1"/>
          </p:cNvSpPr>
          <p:nvPr>
            <p:ph type="title"/>
          </p:nvPr>
        </p:nvSpPr>
        <p:spPr>
          <a:xfrm>
            <a:off x="677334" y="609600"/>
            <a:ext cx="6730631" cy="1320800"/>
          </a:xfrm>
        </p:spPr>
        <p:txBody>
          <a:bodyPr>
            <a:normAutofit fontScale="90000"/>
          </a:bodyPr>
          <a:lstStyle/>
          <a:p>
            <a:r>
              <a:rPr lang="en-US" dirty="0"/>
              <a:t>Demo 3: Check In/Out Using Invalid </a:t>
            </a:r>
            <a:r>
              <a:rPr lang="en-US" dirty="0" err="1"/>
              <a:t>QRCode</a:t>
            </a:r>
            <a:r>
              <a:rPr lang="en-US" dirty="0"/>
              <a:t> Scanning</a:t>
            </a:r>
            <a:br>
              <a:rPr lang="en-US" dirty="0"/>
            </a:br>
            <a:endParaRPr lang="en-US" dirty="0"/>
          </a:p>
        </p:txBody>
      </p:sp>
      <p:sp>
        <p:nvSpPr>
          <p:cNvPr id="3" name="Content Placeholder 2">
            <a:extLst>
              <a:ext uri="{FF2B5EF4-FFF2-40B4-BE49-F238E27FC236}">
                <a16:creationId xmlns:a16="http://schemas.microsoft.com/office/drawing/2014/main" id="{B67BFFA3-313E-9645-96BD-1276A871EFA5}"/>
              </a:ext>
            </a:extLst>
          </p:cNvPr>
          <p:cNvSpPr>
            <a:spLocks noGrp="1"/>
          </p:cNvSpPr>
          <p:nvPr>
            <p:ph idx="1"/>
          </p:nvPr>
        </p:nvSpPr>
        <p:spPr>
          <a:xfrm>
            <a:off x="677334" y="2160589"/>
            <a:ext cx="6730631" cy="3880773"/>
          </a:xfrm>
        </p:spPr>
        <p:txBody>
          <a:bodyPr/>
          <a:lstStyle/>
          <a:p>
            <a:r>
              <a:rPr lang="en-US" dirty="0"/>
              <a:t>Scan the </a:t>
            </a:r>
            <a:r>
              <a:rPr lang="en-US" dirty="0" err="1"/>
              <a:t>QRCode</a:t>
            </a:r>
            <a:r>
              <a:rPr lang="en-US" dirty="0"/>
              <a:t> on CDCC</a:t>
            </a:r>
          </a:p>
          <a:p>
            <a:r>
              <a:rPr lang="en-US" dirty="0"/>
              <a:t>Location of site will shown</a:t>
            </a:r>
          </a:p>
          <a:p>
            <a:r>
              <a:rPr lang="en-US" dirty="0"/>
              <a:t>Insert ’</a:t>
            </a:r>
            <a:r>
              <a:rPr lang="en-US" dirty="0" err="1"/>
              <a:t>Catatan</a:t>
            </a:r>
            <a:r>
              <a:rPr lang="en-US" dirty="0"/>
              <a:t>’ (optional)</a:t>
            </a:r>
          </a:p>
          <a:p>
            <a:r>
              <a:rPr lang="en-US" dirty="0"/>
              <a:t>Tap on ‘Daftar </a:t>
            </a:r>
            <a:r>
              <a:rPr lang="en-US" dirty="0" err="1"/>
              <a:t>Masuk</a:t>
            </a:r>
            <a:r>
              <a:rPr lang="en-US" dirty="0"/>
              <a:t>’ / ‘Daftar </a:t>
            </a:r>
            <a:r>
              <a:rPr lang="en-US" dirty="0" err="1"/>
              <a:t>Keluar</a:t>
            </a:r>
            <a:r>
              <a:rPr lang="en-US" dirty="0"/>
              <a:t>’ button</a:t>
            </a:r>
          </a:p>
          <a:p>
            <a:r>
              <a:rPr lang="en-US" dirty="0"/>
              <a:t>Check In/Out will not succeed and user requires to redo</a:t>
            </a:r>
          </a:p>
        </p:txBody>
      </p:sp>
      <p:pic>
        <p:nvPicPr>
          <p:cNvPr id="5" name="scanexpiredqrcodeDemo2.mp4">
            <a:hlinkClick r:id="" action="ppaction://media"/>
            <a:extLst>
              <a:ext uri="{FF2B5EF4-FFF2-40B4-BE49-F238E27FC236}">
                <a16:creationId xmlns:a16="http://schemas.microsoft.com/office/drawing/2014/main" id="{E55A4770-0A97-B34F-8CC6-E2BA51F12D5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34375" y="0"/>
            <a:ext cx="3857625" cy="6858000"/>
          </a:xfrm>
          <a:prstGeom prst="rect">
            <a:avLst/>
          </a:prstGeom>
        </p:spPr>
      </p:pic>
    </p:spTree>
    <p:extLst>
      <p:ext uri="{BB962C8B-B14F-4D97-AF65-F5344CB8AC3E}">
        <p14:creationId xmlns:p14="http://schemas.microsoft.com/office/powerpoint/2010/main" val="221445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26290-004B-4C41-B6E7-A2780DC26EC0}"/>
              </a:ext>
            </a:extLst>
          </p:cNvPr>
          <p:cNvSpPr>
            <a:spLocks noGrp="1"/>
          </p:cNvSpPr>
          <p:nvPr>
            <p:ph type="title"/>
          </p:nvPr>
        </p:nvSpPr>
        <p:spPr>
          <a:xfrm>
            <a:off x="677334" y="609600"/>
            <a:ext cx="6916162" cy="1320800"/>
          </a:xfrm>
        </p:spPr>
        <p:txBody>
          <a:bodyPr>
            <a:normAutofit fontScale="90000"/>
          </a:bodyPr>
          <a:lstStyle/>
          <a:p>
            <a:r>
              <a:rPr lang="en-US" dirty="0"/>
              <a:t>Demo 4: Check In/Out Using Location</a:t>
            </a:r>
            <a:br>
              <a:rPr lang="en-US" dirty="0"/>
            </a:br>
            <a:endParaRPr lang="en-US" dirty="0"/>
          </a:p>
        </p:txBody>
      </p:sp>
      <p:sp>
        <p:nvSpPr>
          <p:cNvPr id="3" name="Content Placeholder 2">
            <a:extLst>
              <a:ext uri="{FF2B5EF4-FFF2-40B4-BE49-F238E27FC236}">
                <a16:creationId xmlns:a16="http://schemas.microsoft.com/office/drawing/2014/main" id="{506CB018-D60C-A147-8F62-7886BE14FB2B}"/>
              </a:ext>
            </a:extLst>
          </p:cNvPr>
          <p:cNvSpPr>
            <a:spLocks noGrp="1"/>
          </p:cNvSpPr>
          <p:nvPr>
            <p:ph idx="1"/>
          </p:nvPr>
        </p:nvSpPr>
        <p:spPr>
          <a:xfrm>
            <a:off x="677334" y="2160589"/>
            <a:ext cx="6916162" cy="3880773"/>
          </a:xfrm>
        </p:spPr>
        <p:txBody>
          <a:bodyPr/>
          <a:lstStyle/>
          <a:p>
            <a:r>
              <a:rPr lang="en-US" dirty="0"/>
              <a:t>Tap on ‘</a:t>
            </a:r>
            <a:r>
              <a:rPr lang="en-US" dirty="0" err="1"/>
              <a:t>Kesan</a:t>
            </a:r>
            <a:r>
              <a:rPr lang="en-US" dirty="0"/>
              <a:t> </a:t>
            </a:r>
            <a:r>
              <a:rPr lang="en-US" dirty="0" err="1"/>
              <a:t>dengan</a:t>
            </a:r>
            <a:r>
              <a:rPr lang="en-US" dirty="0"/>
              <a:t> GPS’ button</a:t>
            </a:r>
          </a:p>
          <a:p>
            <a:r>
              <a:rPr lang="en-US" dirty="0"/>
              <a:t>Location of current place will shown</a:t>
            </a:r>
          </a:p>
          <a:p>
            <a:r>
              <a:rPr lang="en-US" dirty="0"/>
              <a:t>Insert ‘</a:t>
            </a:r>
            <a:r>
              <a:rPr lang="en-US" dirty="0" err="1"/>
              <a:t>Catatan</a:t>
            </a:r>
            <a:r>
              <a:rPr lang="en-US" dirty="0"/>
              <a:t>’ (optional)</a:t>
            </a:r>
          </a:p>
          <a:p>
            <a:r>
              <a:rPr lang="en-US" dirty="0"/>
              <a:t>Tap on ‘Daftar </a:t>
            </a:r>
            <a:r>
              <a:rPr lang="en-US" dirty="0" err="1"/>
              <a:t>Masuk</a:t>
            </a:r>
            <a:r>
              <a:rPr lang="en-US" dirty="0"/>
              <a:t>’ / ‘Daftar </a:t>
            </a:r>
            <a:r>
              <a:rPr lang="en-US" dirty="0" err="1"/>
              <a:t>Keluar</a:t>
            </a:r>
            <a:r>
              <a:rPr lang="en-US" dirty="0"/>
              <a:t>’ button</a:t>
            </a:r>
          </a:p>
          <a:p>
            <a:r>
              <a:rPr lang="en-US" dirty="0"/>
              <a:t>Check In/Out will succeed</a:t>
            </a:r>
          </a:p>
          <a:p>
            <a:r>
              <a:rPr lang="en-US" dirty="0"/>
              <a:t>Reported as Manual Check In/Out</a:t>
            </a:r>
          </a:p>
        </p:txBody>
      </p:sp>
      <p:pic>
        <p:nvPicPr>
          <p:cNvPr id="5" name="checkInLocateDemo2.mp4">
            <a:hlinkClick r:id="" action="ppaction://media"/>
            <a:extLst>
              <a:ext uri="{FF2B5EF4-FFF2-40B4-BE49-F238E27FC236}">
                <a16:creationId xmlns:a16="http://schemas.microsoft.com/office/drawing/2014/main" id="{7966E76B-178D-5E47-A60E-E511E40EE0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34375" y="0"/>
            <a:ext cx="3857625" cy="6858000"/>
          </a:xfrm>
          <a:prstGeom prst="rect">
            <a:avLst/>
          </a:prstGeom>
        </p:spPr>
      </p:pic>
    </p:spTree>
    <p:extLst>
      <p:ext uri="{BB962C8B-B14F-4D97-AF65-F5344CB8AC3E}">
        <p14:creationId xmlns:p14="http://schemas.microsoft.com/office/powerpoint/2010/main" val="254592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92F46-68B9-0148-8395-50AAF7EBC0AE}"/>
              </a:ext>
            </a:extLst>
          </p:cNvPr>
          <p:cNvSpPr>
            <a:spLocks noGrp="1"/>
          </p:cNvSpPr>
          <p:nvPr>
            <p:ph type="title"/>
          </p:nvPr>
        </p:nvSpPr>
        <p:spPr>
          <a:xfrm>
            <a:off x="677334" y="609600"/>
            <a:ext cx="5869240" cy="1320800"/>
          </a:xfrm>
        </p:spPr>
        <p:txBody>
          <a:bodyPr>
            <a:normAutofit fontScale="90000"/>
          </a:bodyPr>
          <a:lstStyle/>
          <a:p>
            <a:r>
              <a:rPr lang="en-US" dirty="0"/>
              <a:t>Demo 5: Check In/Out Without Location Marking</a:t>
            </a:r>
            <a:br>
              <a:rPr lang="en-US" dirty="0"/>
            </a:br>
            <a:endParaRPr lang="en-US" dirty="0"/>
          </a:p>
        </p:txBody>
      </p:sp>
      <p:sp>
        <p:nvSpPr>
          <p:cNvPr id="3" name="Content Placeholder 2">
            <a:extLst>
              <a:ext uri="{FF2B5EF4-FFF2-40B4-BE49-F238E27FC236}">
                <a16:creationId xmlns:a16="http://schemas.microsoft.com/office/drawing/2014/main" id="{F4D880BE-4D03-B04B-8795-892B4DB0A57C}"/>
              </a:ext>
            </a:extLst>
          </p:cNvPr>
          <p:cNvSpPr>
            <a:spLocks noGrp="1"/>
          </p:cNvSpPr>
          <p:nvPr>
            <p:ph idx="1"/>
          </p:nvPr>
        </p:nvSpPr>
        <p:spPr>
          <a:xfrm>
            <a:off x="677334" y="2160589"/>
            <a:ext cx="5869240" cy="3880773"/>
          </a:xfrm>
        </p:spPr>
        <p:txBody>
          <a:bodyPr/>
          <a:lstStyle/>
          <a:p>
            <a:r>
              <a:rPr lang="en-US" dirty="0"/>
              <a:t>Not tap on Location button</a:t>
            </a:r>
          </a:p>
          <a:p>
            <a:r>
              <a:rPr lang="en-US" dirty="0"/>
              <a:t>Insert ‘</a:t>
            </a:r>
            <a:r>
              <a:rPr lang="en-US" dirty="0" err="1"/>
              <a:t>Catatan</a:t>
            </a:r>
            <a:r>
              <a:rPr lang="en-US" dirty="0"/>
              <a:t>’ (optional)</a:t>
            </a:r>
          </a:p>
          <a:p>
            <a:r>
              <a:rPr lang="en-US" dirty="0"/>
              <a:t>Tap on ‘Daftar </a:t>
            </a:r>
            <a:r>
              <a:rPr lang="en-US" dirty="0" err="1"/>
              <a:t>Masuk</a:t>
            </a:r>
            <a:r>
              <a:rPr lang="en-US" dirty="0"/>
              <a:t>’ / ‘Daftar </a:t>
            </a:r>
            <a:r>
              <a:rPr lang="en-US" dirty="0" err="1"/>
              <a:t>Keluar</a:t>
            </a:r>
            <a:r>
              <a:rPr lang="en-US" dirty="0"/>
              <a:t>’ button</a:t>
            </a:r>
          </a:p>
          <a:p>
            <a:r>
              <a:rPr lang="en-US" dirty="0"/>
              <a:t>Check In/Out will not succeed as no location identification is done</a:t>
            </a:r>
          </a:p>
          <a:p>
            <a:endParaRPr lang="en-US" dirty="0"/>
          </a:p>
        </p:txBody>
      </p:sp>
      <p:pic>
        <p:nvPicPr>
          <p:cNvPr id="5" name="submitnolocationdemo2.mp4">
            <a:hlinkClick r:id="" action="ppaction://media"/>
            <a:extLst>
              <a:ext uri="{FF2B5EF4-FFF2-40B4-BE49-F238E27FC236}">
                <a16:creationId xmlns:a16="http://schemas.microsoft.com/office/drawing/2014/main" id="{DE48952A-B159-D642-9D1F-7F1FF6C18B7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34375" y="0"/>
            <a:ext cx="3857625" cy="6858000"/>
          </a:xfrm>
          <a:prstGeom prst="rect">
            <a:avLst/>
          </a:prstGeom>
        </p:spPr>
      </p:pic>
    </p:spTree>
    <p:extLst>
      <p:ext uri="{BB962C8B-B14F-4D97-AF65-F5344CB8AC3E}">
        <p14:creationId xmlns:p14="http://schemas.microsoft.com/office/powerpoint/2010/main" val="323103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8E041-28EF-CA4E-BA16-83AE4D8817CB}"/>
              </a:ext>
            </a:extLst>
          </p:cNvPr>
          <p:cNvSpPr>
            <a:spLocks noGrp="1"/>
          </p:cNvSpPr>
          <p:nvPr>
            <p:ph type="title"/>
          </p:nvPr>
        </p:nvSpPr>
        <p:spPr>
          <a:xfrm>
            <a:off x="677334" y="609600"/>
            <a:ext cx="6280057" cy="1320800"/>
          </a:xfrm>
        </p:spPr>
        <p:txBody>
          <a:bodyPr/>
          <a:lstStyle/>
          <a:p>
            <a:r>
              <a:rPr lang="en-US" dirty="0"/>
              <a:t>Demo 6: Check In/Out Using Invalid Date and Time</a:t>
            </a:r>
          </a:p>
        </p:txBody>
      </p:sp>
      <p:sp>
        <p:nvSpPr>
          <p:cNvPr id="3" name="Content Placeholder 2">
            <a:extLst>
              <a:ext uri="{FF2B5EF4-FFF2-40B4-BE49-F238E27FC236}">
                <a16:creationId xmlns:a16="http://schemas.microsoft.com/office/drawing/2014/main" id="{C4457B46-2753-514E-89A9-115B5FC2B677}"/>
              </a:ext>
            </a:extLst>
          </p:cNvPr>
          <p:cNvSpPr>
            <a:spLocks noGrp="1"/>
          </p:cNvSpPr>
          <p:nvPr>
            <p:ph idx="1"/>
          </p:nvPr>
        </p:nvSpPr>
        <p:spPr>
          <a:xfrm>
            <a:off x="677334" y="2160589"/>
            <a:ext cx="6187292" cy="3880773"/>
          </a:xfrm>
        </p:spPr>
        <p:txBody>
          <a:bodyPr/>
          <a:lstStyle/>
          <a:p>
            <a:r>
              <a:rPr lang="en-US" dirty="0"/>
              <a:t>Set time manually on settings</a:t>
            </a:r>
          </a:p>
          <a:p>
            <a:r>
              <a:rPr lang="en-US" dirty="0"/>
              <a:t>Go to the app</a:t>
            </a:r>
          </a:p>
          <a:p>
            <a:r>
              <a:rPr lang="en-US" dirty="0"/>
              <a:t>Tap on ‘Daftar </a:t>
            </a:r>
            <a:r>
              <a:rPr lang="en-US" dirty="0" err="1"/>
              <a:t>Masuk</a:t>
            </a:r>
            <a:r>
              <a:rPr lang="en-US" dirty="0"/>
              <a:t>’ / ‘Daftar </a:t>
            </a:r>
            <a:r>
              <a:rPr lang="en-US" dirty="0" err="1"/>
              <a:t>Keluar</a:t>
            </a:r>
            <a:r>
              <a:rPr lang="en-US" dirty="0"/>
              <a:t>’ button</a:t>
            </a:r>
          </a:p>
          <a:p>
            <a:r>
              <a:rPr lang="en-US" dirty="0"/>
              <a:t>App will detect on invalid date time, and will automatically rejected from Check In/Out.</a:t>
            </a:r>
          </a:p>
          <a:p>
            <a:endParaRPr lang="en-US" dirty="0"/>
          </a:p>
        </p:txBody>
      </p:sp>
      <p:pic>
        <p:nvPicPr>
          <p:cNvPr id="5" name="timedatespo.mp4">
            <a:hlinkClick r:id="" action="ppaction://media"/>
            <a:extLst>
              <a:ext uri="{FF2B5EF4-FFF2-40B4-BE49-F238E27FC236}">
                <a16:creationId xmlns:a16="http://schemas.microsoft.com/office/drawing/2014/main" id="{AF6A1563-BCCD-FD40-B292-907A808881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34375" y="0"/>
            <a:ext cx="3857625" cy="6858000"/>
          </a:xfrm>
          <a:prstGeom prst="rect">
            <a:avLst/>
          </a:prstGeom>
        </p:spPr>
      </p:pic>
    </p:spTree>
    <p:extLst>
      <p:ext uri="{BB962C8B-B14F-4D97-AF65-F5344CB8AC3E}">
        <p14:creationId xmlns:p14="http://schemas.microsoft.com/office/powerpoint/2010/main" val="353785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8FCB-D626-3A4A-9A39-90486625793E}"/>
              </a:ext>
            </a:extLst>
          </p:cNvPr>
          <p:cNvSpPr>
            <a:spLocks noGrp="1"/>
          </p:cNvSpPr>
          <p:nvPr>
            <p:ph type="title"/>
          </p:nvPr>
        </p:nvSpPr>
        <p:spPr>
          <a:xfrm>
            <a:off x="677334" y="609600"/>
            <a:ext cx="6253553" cy="1320800"/>
          </a:xfrm>
        </p:spPr>
        <p:txBody>
          <a:bodyPr/>
          <a:lstStyle/>
          <a:p>
            <a:r>
              <a:rPr lang="en-US" dirty="0"/>
              <a:t>Demo 7: Check In/Out Using Modified GPS</a:t>
            </a:r>
          </a:p>
        </p:txBody>
      </p:sp>
      <p:sp>
        <p:nvSpPr>
          <p:cNvPr id="3" name="Content Placeholder 2">
            <a:extLst>
              <a:ext uri="{FF2B5EF4-FFF2-40B4-BE49-F238E27FC236}">
                <a16:creationId xmlns:a16="http://schemas.microsoft.com/office/drawing/2014/main" id="{C5B602C6-F546-0746-B988-D0EA0C310B3E}"/>
              </a:ext>
            </a:extLst>
          </p:cNvPr>
          <p:cNvSpPr>
            <a:spLocks noGrp="1"/>
          </p:cNvSpPr>
          <p:nvPr>
            <p:ph idx="1"/>
          </p:nvPr>
        </p:nvSpPr>
        <p:spPr>
          <a:xfrm>
            <a:off x="677334" y="2160589"/>
            <a:ext cx="6253553" cy="3880773"/>
          </a:xfrm>
        </p:spPr>
        <p:txBody>
          <a:bodyPr/>
          <a:lstStyle/>
          <a:p>
            <a:r>
              <a:rPr lang="en-US" dirty="0"/>
              <a:t>Set GPS manually on any GPS-spoof apps</a:t>
            </a:r>
          </a:p>
          <a:p>
            <a:r>
              <a:rPr lang="en-US" dirty="0"/>
              <a:t>Go to the app</a:t>
            </a:r>
          </a:p>
          <a:p>
            <a:r>
              <a:rPr lang="en-US" dirty="0"/>
              <a:t>Tap on ‘Daftar </a:t>
            </a:r>
            <a:r>
              <a:rPr lang="en-US" dirty="0" err="1"/>
              <a:t>Masuk</a:t>
            </a:r>
            <a:r>
              <a:rPr lang="en-US" dirty="0"/>
              <a:t>’ / ‘Daftar </a:t>
            </a:r>
            <a:r>
              <a:rPr lang="en-US" dirty="0" err="1"/>
              <a:t>Keluar</a:t>
            </a:r>
            <a:r>
              <a:rPr lang="en-US" dirty="0"/>
              <a:t>’ button</a:t>
            </a:r>
          </a:p>
          <a:p>
            <a:r>
              <a:rPr lang="en-US" dirty="0"/>
              <a:t>App will detect the GPS is being modified, and will automatically rejected from Check In/Out.</a:t>
            </a:r>
          </a:p>
        </p:txBody>
      </p:sp>
      <p:pic>
        <p:nvPicPr>
          <p:cNvPr id="5" name="gpsspoofdemo2.mp4">
            <a:hlinkClick r:id="" action="ppaction://media"/>
            <a:extLst>
              <a:ext uri="{FF2B5EF4-FFF2-40B4-BE49-F238E27FC236}">
                <a16:creationId xmlns:a16="http://schemas.microsoft.com/office/drawing/2014/main" id="{A924AC33-1BB4-B048-8E94-36A2B69CC9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34375" y="0"/>
            <a:ext cx="3857625" cy="6858000"/>
          </a:xfrm>
          <a:prstGeom prst="rect">
            <a:avLst/>
          </a:prstGeom>
        </p:spPr>
      </p:pic>
    </p:spTree>
    <p:extLst>
      <p:ext uri="{BB962C8B-B14F-4D97-AF65-F5344CB8AC3E}">
        <p14:creationId xmlns:p14="http://schemas.microsoft.com/office/powerpoint/2010/main" val="149645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A5EC0-6B71-3149-A94E-14F87498BA68}"/>
              </a:ext>
            </a:extLst>
          </p:cNvPr>
          <p:cNvSpPr>
            <a:spLocks noGrp="1"/>
          </p:cNvSpPr>
          <p:nvPr>
            <p:ph type="title"/>
          </p:nvPr>
        </p:nvSpPr>
        <p:spPr/>
        <p:txBody>
          <a:bodyPr/>
          <a:lstStyle/>
          <a:p>
            <a:r>
              <a:rPr lang="en-US" dirty="0"/>
              <a:t>Demo 8: Check History</a:t>
            </a:r>
            <a:br>
              <a:rPr lang="en-US" dirty="0"/>
            </a:br>
            <a:endParaRPr lang="en-US" dirty="0"/>
          </a:p>
        </p:txBody>
      </p:sp>
      <p:sp>
        <p:nvSpPr>
          <p:cNvPr id="3" name="Content Placeholder 2">
            <a:extLst>
              <a:ext uri="{FF2B5EF4-FFF2-40B4-BE49-F238E27FC236}">
                <a16:creationId xmlns:a16="http://schemas.microsoft.com/office/drawing/2014/main" id="{7ED08AF8-C111-B54D-B484-0A399395B681}"/>
              </a:ext>
            </a:extLst>
          </p:cNvPr>
          <p:cNvSpPr>
            <a:spLocks noGrp="1"/>
          </p:cNvSpPr>
          <p:nvPr>
            <p:ph idx="1"/>
          </p:nvPr>
        </p:nvSpPr>
        <p:spPr/>
        <p:txBody>
          <a:bodyPr/>
          <a:lstStyle/>
          <a:p>
            <a:pPr marL="0" indent="0">
              <a:buNone/>
            </a:pPr>
            <a:endParaRPr lang="en-US" dirty="0"/>
          </a:p>
          <a:p>
            <a:r>
              <a:rPr lang="en-US" dirty="0"/>
              <a:t>Tap on Menu</a:t>
            </a:r>
          </a:p>
          <a:p>
            <a:r>
              <a:rPr lang="en-US" dirty="0"/>
              <a:t>Tap on History</a:t>
            </a:r>
          </a:p>
          <a:p>
            <a:r>
              <a:rPr lang="en-US" dirty="0"/>
              <a:t>Tap on any of History list</a:t>
            </a:r>
          </a:p>
          <a:p>
            <a:endParaRPr lang="en-US" dirty="0"/>
          </a:p>
        </p:txBody>
      </p:sp>
      <p:pic>
        <p:nvPicPr>
          <p:cNvPr id="5" name="gotohistorydemo2.mp4">
            <a:hlinkClick r:id="" action="ppaction://media"/>
            <a:extLst>
              <a:ext uri="{FF2B5EF4-FFF2-40B4-BE49-F238E27FC236}">
                <a16:creationId xmlns:a16="http://schemas.microsoft.com/office/drawing/2014/main" id="{4E359541-8663-E845-B3D6-A1AF312AB38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34375" y="0"/>
            <a:ext cx="3857625" cy="6858000"/>
          </a:xfrm>
          <a:prstGeom prst="rect">
            <a:avLst/>
          </a:prstGeom>
        </p:spPr>
      </p:pic>
    </p:spTree>
    <p:extLst>
      <p:ext uri="{BB962C8B-B14F-4D97-AF65-F5344CB8AC3E}">
        <p14:creationId xmlns:p14="http://schemas.microsoft.com/office/powerpoint/2010/main" val="392674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D556A-86C4-8747-BD55-D46773700127}"/>
              </a:ext>
            </a:extLst>
          </p:cNvPr>
          <p:cNvSpPr>
            <a:spLocks noGrp="1"/>
          </p:cNvSpPr>
          <p:nvPr>
            <p:ph type="title"/>
          </p:nvPr>
        </p:nvSpPr>
        <p:spPr/>
        <p:txBody>
          <a:bodyPr/>
          <a:lstStyle/>
          <a:p>
            <a:r>
              <a:rPr lang="en-US" dirty="0"/>
              <a:t>TECHNICAL PLANS</a:t>
            </a:r>
          </a:p>
        </p:txBody>
      </p:sp>
      <p:sp>
        <p:nvSpPr>
          <p:cNvPr id="3" name="Content Placeholder 2">
            <a:extLst>
              <a:ext uri="{FF2B5EF4-FFF2-40B4-BE49-F238E27FC236}">
                <a16:creationId xmlns:a16="http://schemas.microsoft.com/office/drawing/2014/main" id="{4BE8FEC9-3AA4-554D-9EDE-75A53388D977}"/>
              </a:ext>
            </a:extLst>
          </p:cNvPr>
          <p:cNvSpPr>
            <a:spLocks noGrp="1"/>
          </p:cNvSpPr>
          <p:nvPr>
            <p:ph idx="1"/>
          </p:nvPr>
        </p:nvSpPr>
        <p:spPr/>
        <p:txBody>
          <a:bodyPr/>
          <a:lstStyle/>
          <a:p>
            <a:r>
              <a:rPr lang="en-US" dirty="0"/>
              <a:t>Targeted sites</a:t>
            </a:r>
          </a:p>
          <a:p>
            <a:r>
              <a:rPr lang="en-US" dirty="0"/>
              <a:t>Targeted users</a:t>
            </a:r>
          </a:p>
          <a:p>
            <a:r>
              <a:rPr lang="en-US" dirty="0"/>
              <a:t>App development plans</a:t>
            </a:r>
          </a:p>
          <a:p>
            <a:r>
              <a:rPr lang="en-US" dirty="0"/>
              <a:t>Date of commencing</a:t>
            </a:r>
          </a:p>
        </p:txBody>
      </p:sp>
    </p:spTree>
    <p:extLst>
      <p:ext uri="{BB962C8B-B14F-4D97-AF65-F5344CB8AC3E}">
        <p14:creationId xmlns:p14="http://schemas.microsoft.com/office/powerpoint/2010/main" val="2877652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709F7-9C2C-8142-9CAA-B1089A46C240}"/>
              </a:ext>
            </a:extLst>
          </p:cNvPr>
          <p:cNvSpPr>
            <a:spLocks noGrp="1"/>
          </p:cNvSpPr>
          <p:nvPr>
            <p:ph type="title"/>
          </p:nvPr>
        </p:nvSpPr>
        <p:spPr/>
        <p:txBody>
          <a:bodyPr/>
          <a:lstStyle/>
          <a:p>
            <a:r>
              <a:rPr lang="en-US" dirty="0"/>
              <a:t>Technical Plans: Targeted Sites</a:t>
            </a:r>
          </a:p>
        </p:txBody>
      </p:sp>
      <p:sp>
        <p:nvSpPr>
          <p:cNvPr id="3" name="Content Placeholder 2">
            <a:extLst>
              <a:ext uri="{FF2B5EF4-FFF2-40B4-BE49-F238E27FC236}">
                <a16:creationId xmlns:a16="http://schemas.microsoft.com/office/drawing/2014/main" id="{3E0BF613-619A-9B4F-9713-7F0D00EE45BE}"/>
              </a:ext>
            </a:extLst>
          </p:cNvPr>
          <p:cNvSpPr>
            <a:spLocks noGrp="1"/>
          </p:cNvSpPr>
          <p:nvPr>
            <p:ph idx="1"/>
          </p:nvPr>
        </p:nvSpPr>
        <p:spPr>
          <a:xfrm>
            <a:off x="677334" y="2160589"/>
            <a:ext cx="8596668" cy="4359481"/>
          </a:xfrm>
        </p:spPr>
        <p:txBody>
          <a:bodyPr>
            <a:normAutofit/>
          </a:bodyPr>
          <a:lstStyle/>
          <a:p>
            <a:r>
              <a:rPr lang="en-US" sz="2400" dirty="0"/>
              <a:t>Pilot Phase</a:t>
            </a:r>
          </a:p>
          <a:p>
            <a:pPr lvl="1"/>
            <a:r>
              <a:rPr lang="en-US" sz="2000" dirty="0"/>
              <a:t>20 sites</a:t>
            </a:r>
          </a:p>
          <a:p>
            <a:pPr lvl="2"/>
            <a:r>
              <a:rPr lang="en-US" sz="1800" dirty="0"/>
              <a:t>15 sites from West Malaysia</a:t>
            </a:r>
          </a:p>
          <a:p>
            <a:pPr lvl="3"/>
            <a:r>
              <a:rPr lang="en-US" sz="1600" dirty="0"/>
              <a:t>Normal Sites</a:t>
            </a:r>
          </a:p>
          <a:p>
            <a:pPr lvl="4"/>
            <a:r>
              <a:rPr lang="en-US" sz="1600" dirty="0"/>
              <a:t>Low Priority – sites that have stable infrastructure</a:t>
            </a:r>
          </a:p>
          <a:p>
            <a:pPr lvl="4"/>
            <a:r>
              <a:rPr lang="en-US" sz="1600" dirty="0"/>
              <a:t>Medium Priority – sites that have less stable/poor infrastructure</a:t>
            </a:r>
          </a:p>
          <a:p>
            <a:pPr lvl="2"/>
            <a:r>
              <a:rPr lang="en-US" sz="1800" dirty="0"/>
              <a:t>5 site from Sabah and Sarawak</a:t>
            </a:r>
          </a:p>
          <a:p>
            <a:pPr lvl="3"/>
            <a:r>
              <a:rPr lang="en-US" sz="1600" dirty="0"/>
              <a:t>Special Site</a:t>
            </a:r>
          </a:p>
          <a:p>
            <a:pPr lvl="4"/>
            <a:r>
              <a:rPr lang="en-US" sz="1600" dirty="0"/>
              <a:t>High Priority - site that remotely far and poor infrastructure</a:t>
            </a:r>
          </a:p>
          <a:p>
            <a:pPr lvl="4"/>
            <a:r>
              <a:rPr lang="en-US" sz="1600" dirty="0"/>
              <a:t>As a measurement of app reliability and stability</a:t>
            </a:r>
          </a:p>
        </p:txBody>
      </p:sp>
    </p:spTree>
    <p:extLst>
      <p:ext uri="{BB962C8B-B14F-4D97-AF65-F5344CB8AC3E}">
        <p14:creationId xmlns:p14="http://schemas.microsoft.com/office/powerpoint/2010/main" val="3607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709F7-9C2C-8142-9CAA-B1089A46C240}"/>
              </a:ext>
            </a:extLst>
          </p:cNvPr>
          <p:cNvSpPr>
            <a:spLocks noGrp="1"/>
          </p:cNvSpPr>
          <p:nvPr>
            <p:ph type="title"/>
          </p:nvPr>
        </p:nvSpPr>
        <p:spPr/>
        <p:txBody>
          <a:bodyPr/>
          <a:lstStyle/>
          <a:p>
            <a:r>
              <a:rPr lang="en-US" dirty="0"/>
              <a:t>Technical Plans: Targeted Sites</a:t>
            </a:r>
          </a:p>
        </p:txBody>
      </p:sp>
      <p:sp>
        <p:nvSpPr>
          <p:cNvPr id="3" name="Content Placeholder 2">
            <a:extLst>
              <a:ext uri="{FF2B5EF4-FFF2-40B4-BE49-F238E27FC236}">
                <a16:creationId xmlns:a16="http://schemas.microsoft.com/office/drawing/2014/main" id="{3E0BF613-619A-9B4F-9713-7F0D00EE45BE}"/>
              </a:ext>
            </a:extLst>
          </p:cNvPr>
          <p:cNvSpPr>
            <a:spLocks noGrp="1"/>
          </p:cNvSpPr>
          <p:nvPr>
            <p:ph idx="1"/>
          </p:nvPr>
        </p:nvSpPr>
        <p:spPr>
          <a:xfrm>
            <a:off x="677334" y="2160589"/>
            <a:ext cx="8596668" cy="4359481"/>
          </a:xfrm>
        </p:spPr>
        <p:txBody>
          <a:bodyPr>
            <a:normAutofit/>
          </a:bodyPr>
          <a:lstStyle/>
          <a:p>
            <a:r>
              <a:rPr lang="en-US" sz="2400" dirty="0"/>
              <a:t>Sites:</a:t>
            </a:r>
            <a:endParaRPr lang="en-US" sz="1600" dirty="0"/>
          </a:p>
        </p:txBody>
      </p:sp>
      <p:pic>
        <p:nvPicPr>
          <p:cNvPr id="5" name="Picture 4">
            <a:extLst>
              <a:ext uri="{FF2B5EF4-FFF2-40B4-BE49-F238E27FC236}">
                <a16:creationId xmlns:a16="http://schemas.microsoft.com/office/drawing/2014/main" id="{265A799E-F094-3B45-AC55-A8021E842699}"/>
              </a:ext>
            </a:extLst>
          </p:cNvPr>
          <p:cNvPicPr>
            <a:picLocks noChangeAspect="1"/>
          </p:cNvPicPr>
          <p:nvPr/>
        </p:nvPicPr>
        <p:blipFill>
          <a:blip r:embed="rId2"/>
          <a:stretch>
            <a:fillRect/>
          </a:stretch>
        </p:blipFill>
        <p:spPr>
          <a:xfrm>
            <a:off x="2464904" y="1610454"/>
            <a:ext cx="9024730" cy="4909616"/>
          </a:xfrm>
          <a:prstGeom prst="rect">
            <a:avLst/>
          </a:prstGeom>
        </p:spPr>
      </p:pic>
    </p:spTree>
    <p:extLst>
      <p:ext uri="{BB962C8B-B14F-4D97-AF65-F5344CB8AC3E}">
        <p14:creationId xmlns:p14="http://schemas.microsoft.com/office/powerpoint/2010/main" val="575531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534F9-3AEE-654C-8E20-CFC52B9A5C36}"/>
              </a:ext>
            </a:extLst>
          </p:cNvPr>
          <p:cNvSpPr>
            <a:spLocks noGrp="1"/>
          </p:cNvSpPr>
          <p:nvPr>
            <p:ph type="title"/>
          </p:nvPr>
        </p:nvSpPr>
        <p:spPr/>
        <p:txBody>
          <a:bodyPr/>
          <a:lstStyle/>
          <a:p>
            <a:r>
              <a:rPr lang="en-US" dirty="0"/>
              <a:t>Technical Plans: Reason for Pilot Project</a:t>
            </a:r>
          </a:p>
        </p:txBody>
      </p:sp>
      <p:sp>
        <p:nvSpPr>
          <p:cNvPr id="3" name="Content Placeholder 2">
            <a:extLst>
              <a:ext uri="{FF2B5EF4-FFF2-40B4-BE49-F238E27FC236}">
                <a16:creationId xmlns:a16="http://schemas.microsoft.com/office/drawing/2014/main" id="{1203D68A-4DE1-144A-B690-7F46FFA6258D}"/>
              </a:ext>
            </a:extLst>
          </p:cNvPr>
          <p:cNvSpPr>
            <a:spLocks noGrp="1"/>
          </p:cNvSpPr>
          <p:nvPr>
            <p:ph idx="1"/>
          </p:nvPr>
        </p:nvSpPr>
        <p:spPr/>
        <p:txBody>
          <a:bodyPr/>
          <a:lstStyle/>
          <a:p>
            <a:r>
              <a:rPr lang="en-US" dirty="0"/>
              <a:t>20 sites will be the sample of users of the app. (20 sites x 2 users = 40 users)</a:t>
            </a:r>
          </a:p>
          <a:p>
            <a:r>
              <a:rPr lang="en-US" dirty="0"/>
              <a:t>Users indirectly acting as the testers for the app.</a:t>
            </a:r>
          </a:p>
          <a:p>
            <a:r>
              <a:rPr lang="en-US" dirty="0"/>
              <a:t>Plenty of resources (variant phones can be tested in same time)</a:t>
            </a:r>
          </a:p>
          <a:p>
            <a:r>
              <a:rPr lang="en-US" dirty="0"/>
              <a:t>Expected to have much of bugs.</a:t>
            </a:r>
          </a:p>
          <a:p>
            <a:r>
              <a:rPr lang="en-US" dirty="0"/>
              <a:t>To avoid same redundant bugs reported by tons of sites.</a:t>
            </a:r>
          </a:p>
          <a:p>
            <a:r>
              <a:rPr lang="en-US" dirty="0"/>
              <a:t>Final development stage before distribution to all sites.</a:t>
            </a:r>
          </a:p>
        </p:txBody>
      </p:sp>
    </p:spTree>
    <p:extLst>
      <p:ext uri="{BB962C8B-B14F-4D97-AF65-F5344CB8AC3E}">
        <p14:creationId xmlns:p14="http://schemas.microsoft.com/office/powerpoint/2010/main" val="902770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6409-8774-3E46-870C-67B6BC9BB43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C2B9D19-B1B3-4744-B216-41D36EAA26BB}"/>
              </a:ext>
            </a:extLst>
          </p:cNvPr>
          <p:cNvSpPr>
            <a:spLocks noGrp="1"/>
          </p:cNvSpPr>
          <p:nvPr>
            <p:ph idx="1"/>
          </p:nvPr>
        </p:nvSpPr>
        <p:spPr/>
        <p:txBody>
          <a:bodyPr/>
          <a:lstStyle/>
          <a:p>
            <a:r>
              <a:rPr lang="en-US" dirty="0"/>
              <a:t>A one of solutions for site attendance problem</a:t>
            </a:r>
          </a:p>
          <a:p>
            <a:r>
              <a:rPr lang="en-US" dirty="0"/>
              <a:t>Overcome as possible any disciplinary problems</a:t>
            </a:r>
          </a:p>
          <a:p>
            <a:r>
              <a:rPr lang="en-US" dirty="0"/>
              <a:t>Using “Punch-card” methodology or concept</a:t>
            </a:r>
          </a:p>
        </p:txBody>
      </p:sp>
    </p:spTree>
    <p:extLst>
      <p:ext uri="{BB962C8B-B14F-4D97-AF65-F5344CB8AC3E}">
        <p14:creationId xmlns:p14="http://schemas.microsoft.com/office/powerpoint/2010/main" val="2316932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59D1-B28C-0549-B989-7D691E610C46}"/>
              </a:ext>
            </a:extLst>
          </p:cNvPr>
          <p:cNvSpPr>
            <a:spLocks noGrp="1"/>
          </p:cNvSpPr>
          <p:nvPr>
            <p:ph type="title"/>
          </p:nvPr>
        </p:nvSpPr>
        <p:spPr/>
        <p:txBody>
          <a:bodyPr/>
          <a:lstStyle/>
          <a:p>
            <a:r>
              <a:rPr lang="en-US" dirty="0"/>
              <a:t>Technical Plans: Targeted Users</a:t>
            </a:r>
          </a:p>
        </p:txBody>
      </p:sp>
      <p:sp>
        <p:nvSpPr>
          <p:cNvPr id="3" name="Content Placeholder 2">
            <a:extLst>
              <a:ext uri="{FF2B5EF4-FFF2-40B4-BE49-F238E27FC236}">
                <a16:creationId xmlns:a16="http://schemas.microsoft.com/office/drawing/2014/main" id="{277C13BC-F77A-B740-865A-10427CCE2452}"/>
              </a:ext>
            </a:extLst>
          </p:cNvPr>
          <p:cNvSpPr>
            <a:spLocks noGrp="1"/>
          </p:cNvSpPr>
          <p:nvPr>
            <p:ph idx="1"/>
          </p:nvPr>
        </p:nvSpPr>
        <p:spPr>
          <a:xfrm>
            <a:off x="677334" y="2160589"/>
            <a:ext cx="8596668" cy="4213707"/>
          </a:xfrm>
        </p:spPr>
        <p:txBody>
          <a:bodyPr>
            <a:normAutofit fontScale="92500"/>
          </a:bodyPr>
          <a:lstStyle/>
          <a:p>
            <a:r>
              <a:rPr lang="en-US" sz="2000" dirty="0"/>
              <a:t>Android</a:t>
            </a:r>
          </a:p>
          <a:p>
            <a:pPr lvl="1"/>
            <a:r>
              <a:rPr lang="en-US" sz="1800" dirty="0"/>
              <a:t>First to get the app</a:t>
            </a:r>
          </a:p>
          <a:p>
            <a:pPr lvl="1"/>
            <a:r>
              <a:rPr lang="en-US" sz="1800" dirty="0"/>
              <a:t>First to received updates</a:t>
            </a:r>
          </a:p>
          <a:p>
            <a:pPr lvl="1"/>
            <a:r>
              <a:rPr lang="en-US" sz="1800" dirty="0"/>
              <a:t>First to fix the bugs</a:t>
            </a:r>
          </a:p>
          <a:p>
            <a:pPr lvl="1"/>
            <a:r>
              <a:rPr lang="en-US" sz="1800" dirty="0"/>
              <a:t>Expected to have bunch of stability issues due to different architectures</a:t>
            </a:r>
          </a:p>
          <a:p>
            <a:r>
              <a:rPr lang="en-US" sz="2000" dirty="0"/>
              <a:t>IOS</a:t>
            </a:r>
          </a:p>
          <a:p>
            <a:pPr lvl="1"/>
            <a:r>
              <a:rPr lang="en-US" sz="1800" dirty="0"/>
              <a:t>Updates will be received after Android</a:t>
            </a:r>
          </a:p>
          <a:p>
            <a:pPr lvl="1"/>
            <a:r>
              <a:rPr lang="en-US" sz="1800" dirty="0"/>
              <a:t>Stability issues will be less due to using same architectures (except Ip5c and below)</a:t>
            </a:r>
          </a:p>
          <a:p>
            <a:pPr lvl="1"/>
            <a:r>
              <a:rPr lang="en-US" sz="1800" dirty="0"/>
              <a:t>No GPS and </a:t>
            </a:r>
            <a:r>
              <a:rPr lang="en-US" sz="1800" dirty="0" err="1"/>
              <a:t>DateTime</a:t>
            </a:r>
            <a:r>
              <a:rPr lang="en-US" sz="1800" dirty="0"/>
              <a:t> spoofing applied as Apple isn’t permit user to do that.</a:t>
            </a:r>
          </a:p>
          <a:p>
            <a:r>
              <a:rPr lang="en-US" sz="2000" dirty="0"/>
              <a:t>No plan for other OS (Tizen, Symbian, Blackberry OS)</a:t>
            </a:r>
          </a:p>
        </p:txBody>
      </p:sp>
    </p:spTree>
    <p:extLst>
      <p:ext uri="{BB962C8B-B14F-4D97-AF65-F5344CB8AC3E}">
        <p14:creationId xmlns:p14="http://schemas.microsoft.com/office/powerpoint/2010/main" val="1513939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85C-7780-ED4B-A7C5-83C39AA454BF}"/>
              </a:ext>
            </a:extLst>
          </p:cNvPr>
          <p:cNvSpPr>
            <a:spLocks noGrp="1"/>
          </p:cNvSpPr>
          <p:nvPr>
            <p:ph type="title"/>
          </p:nvPr>
        </p:nvSpPr>
        <p:spPr/>
        <p:txBody>
          <a:bodyPr/>
          <a:lstStyle/>
          <a:p>
            <a:r>
              <a:rPr lang="en-US" dirty="0"/>
              <a:t>Technical Plans: App Development</a:t>
            </a:r>
          </a:p>
        </p:txBody>
      </p:sp>
      <p:sp>
        <p:nvSpPr>
          <p:cNvPr id="3" name="Content Placeholder 2">
            <a:extLst>
              <a:ext uri="{FF2B5EF4-FFF2-40B4-BE49-F238E27FC236}">
                <a16:creationId xmlns:a16="http://schemas.microsoft.com/office/drawing/2014/main" id="{77A49703-89C7-194A-8FAA-7296231DF423}"/>
              </a:ext>
            </a:extLst>
          </p:cNvPr>
          <p:cNvSpPr>
            <a:spLocks noGrp="1"/>
          </p:cNvSpPr>
          <p:nvPr>
            <p:ph idx="1"/>
          </p:nvPr>
        </p:nvSpPr>
        <p:spPr>
          <a:xfrm>
            <a:off x="677334" y="2160589"/>
            <a:ext cx="8596668" cy="4492002"/>
          </a:xfrm>
        </p:spPr>
        <p:txBody>
          <a:bodyPr>
            <a:normAutofit fontScale="92500" lnSpcReduction="10000"/>
          </a:bodyPr>
          <a:lstStyle/>
          <a:p>
            <a:r>
              <a:rPr lang="en-US" sz="2400" dirty="0"/>
              <a:t>Bugs, Requirements and Suggestion</a:t>
            </a:r>
          </a:p>
          <a:p>
            <a:pPr lvl="1"/>
            <a:r>
              <a:rPr lang="en-US" sz="2000" dirty="0"/>
              <a:t>Divided to three categories of priority zone</a:t>
            </a:r>
          </a:p>
          <a:p>
            <a:pPr lvl="2"/>
            <a:r>
              <a:rPr lang="en-US" sz="1800" b="1" dirty="0">
                <a:solidFill>
                  <a:srgbClr val="FF0000"/>
                </a:solidFill>
              </a:rPr>
              <a:t>Red</a:t>
            </a:r>
          </a:p>
          <a:p>
            <a:pPr lvl="3"/>
            <a:r>
              <a:rPr lang="en-US" sz="1600" dirty="0"/>
              <a:t>Will be quickly done and published within (at least) a Week, depends on its complexity</a:t>
            </a:r>
            <a:r>
              <a:rPr lang="en-US" sz="1600" dirty="0">
                <a:ln w="3175">
                  <a:noFill/>
                </a:ln>
                <a:solidFill>
                  <a:schemeClr val="tx1"/>
                </a:solidFill>
              </a:rPr>
              <a:t> and technical requirements</a:t>
            </a:r>
            <a:r>
              <a:rPr lang="en-US" sz="1600" dirty="0"/>
              <a:t>.</a:t>
            </a:r>
          </a:p>
          <a:p>
            <a:pPr lvl="3"/>
            <a:r>
              <a:rPr lang="en-US" sz="1600" dirty="0"/>
              <a:t>Crucial bugs, as well as premature crash, should be on this category</a:t>
            </a:r>
          </a:p>
          <a:p>
            <a:pPr lvl="2"/>
            <a:r>
              <a:rPr lang="en-US" sz="1800" b="1" dirty="0">
                <a:ln w="3175">
                  <a:noFill/>
                </a:ln>
                <a:solidFill>
                  <a:srgbClr val="FFFF00"/>
                </a:solidFill>
              </a:rPr>
              <a:t>Yellow</a:t>
            </a:r>
          </a:p>
          <a:p>
            <a:pPr lvl="3"/>
            <a:r>
              <a:rPr lang="en-US" sz="1600" dirty="0">
                <a:ln w="3175">
                  <a:noFill/>
                </a:ln>
                <a:solidFill>
                  <a:schemeClr val="tx1"/>
                </a:solidFill>
              </a:rPr>
              <a:t>Will be done and published within (at least) a Month, depends on its complexity and technical requirements.</a:t>
            </a:r>
          </a:p>
          <a:p>
            <a:pPr lvl="3"/>
            <a:r>
              <a:rPr lang="en-US" sz="1600" dirty="0">
                <a:ln w="3175">
                  <a:noFill/>
                </a:ln>
                <a:solidFill>
                  <a:schemeClr val="tx1"/>
                </a:solidFill>
              </a:rPr>
              <a:t>Requirements should be on this category</a:t>
            </a:r>
          </a:p>
          <a:p>
            <a:pPr lvl="2"/>
            <a:r>
              <a:rPr lang="en-US" sz="1800" b="1" dirty="0">
                <a:ln w="3175">
                  <a:noFill/>
                </a:ln>
                <a:solidFill>
                  <a:srgbClr val="92D050"/>
                </a:solidFill>
              </a:rPr>
              <a:t>Green</a:t>
            </a:r>
          </a:p>
          <a:p>
            <a:pPr lvl="3"/>
            <a:r>
              <a:rPr lang="en-US" sz="1600" dirty="0">
                <a:ln w="3175">
                  <a:noFill/>
                </a:ln>
                <a:solidFill>
                  <a:schemeClr val="tx1"/>
                </a:solidFill>
              </a:rPr>
              <a:t>Will be done and published on the next version of app, duration should be after app is considered stable.</a:t>
            </a:r>
          </a:p>
          <a:p>
            <a:pPr lvl="3"/>
            <a:r>
              <a:rPr lang="en-US" sz="1600" dirty="0">
                <a:ln w="3175">
                  <a:noFill/>
                </a:ln>
                <a:solidFill>
                  <a:schemeClr val="tx1"/>
                </a:solidFill>
              </a:rPr>
              <a:t>Low priority requirements and all suggestions should be on this category.</a:t>
            </a:r>
          </a:p>
        </p:txBody>
      </p:sp>
    </p:spTree>
    <p:extLst>
      <p:ext uri="{BB962C8B-B14F-4D97-AF65-F5344CB8AC3E}">
        <p14:creationId xmlns:p14="http://schemas.microsoft.com/office/powerpoint/2010/main" val="2194857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B7871-6020-6F4B-B2D5-E0BB93F267D3}"/>
              </a:ext>
            </a:extLst>
          </p:cNvPr>
          <p:cNvSpPr>
            <a:spLocks noGrp="1"/>
          </p:cNvSpPr>
          <p:nvPr>
            <p:ph type="title"/>
          </p:nvPr>
        </p:nvSpPr>
        <p:spPr/>
        <p:txBody>
          <a:bodyPr/>
          <a:lstStyle/>
          <a:p>
            <a:r>
              <a:rPr lang="en-US" dirty="0"/>
              <a:t>Technical Plans: Date of Commencing</a:t>
            </a:r>
          </a:p>
        </p:txBody>
      </p:sp>
      <p:sp>
        <p:nvSpPr>
          <p:cNvPr id="3" name="Content Placeholder 2">
            <a:extLst>
              <a:ext uri="{FF2B5EF4-FFF2-40B4-BE49-F238E27FC236}">
                <a16:creationId xmlns:a16="http://schemas.microsoft.com/office/drawing/2014/main" id="{EF845AD9-AA16-7043-BA02-404665518A8E}"/>
              </a:ext>
            </a:extLst>
          </p:cNvPr>
          <p:cNvSpPr>
            <a:spLocks noGrp="1"/>
          </p:cNvSpPr>
          <p:nvPr>
            <p:ph idx="1"/>
          </p:nvPr>
        </p:nvSpPr>
        <p:spPr/>
        <p:txBody>
          <a:bodyPr/>
          <a:lstStyle/>
          <a:p>
            <a:r>
              <a:rPr lang="en-US" dirty="0"/>
              <a:t>Suggestion date of commencing:</a:t>
            </a:r>
          </a:p>
          <a:p>
            <a:pPr lvl="1"/>
            <a:r>
              <a:rPr lang="en-US" sz="2000" dirty="0"/>
              <a:t>1</a:t>
            </a:r>
            <a:r>
              <a:rPr lang="en-US" sz="2000" baseline="30000" dirty="0"/>
              <a:t>st</a:t>
            </a:r>
            <a:r>
              <a:rPr lang="en-US" sz="2000" dirty="0"/>
              <a:t> week of July 2018</a:t>
            </a:r>
          </a:p>
          <a:p>
            <a:pPr lvl="2"/>
            <a:r>
              <a:rPr lang="en-US" sz="1800" dirty="0"/>
              <a:t>All pilot sites will be announced on using this app and compulsory to install.</a:t>
            </a:r>
          </a:p>
          <a:p>
            <a:pPr lvl="2"/>
            <a:r>
              <a:rPr lang="en-US" sz="1800" dirty="0"/>
              <a:t>CDCC Team and Mobile Team will prepare on app distribution during on this week.</a:t>
            </a:r>
          </a:p>
        </p:txBody>
      </p:sp>
    </p:spTree>
    <p:extLst>
      <p:ext uri="{BB962C8B-B14F-4D97-AF65-F5344CB8AC3E}">
        <p14:creationId xmlns:p14="http://schemas.microsoft.com/office/powerpoint/2010/main" val="3646944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B7871-6020-6F4B-B2D5-E0BB93F267D3}"/>
              </a:ext>
            </a:extLst>
          </p:cNvPr>
          <p:cNvSpPr>
            <a:spLocks noGrp="1"/>
          </p:cNvSpPr>
          <p:nvPr>
            <p:ph type="title"/>
          </p:nvPr>
        </p:nvSpPr>
        <p:spPr/>
        <p:txBody>
          <a:bodyPr/>
          <a:lstStyle/>
          <a:p>
            <a:r>
              <a:rPr lang="en-US" dirty="0"/>
              <a:t>Technical Plans: Date of Commencing</a:t>
            </a:r>
          </a:p>
        </p:txBody>
      </p:sp>
      <p:sp>
        <p:nvSpPr>
          <p:cNvPr id="3" name="Content Placeholder 2">
            <a:extLst>
              <a:ext uri="{FF2B5EF4-FFF2-40B4-BE49-F238E27FC236}">
                <a16:creationId xmlns:a16="http://schemas.microsoft.com/office/drawing/2014/main" id="{EF845AD9-AA16-7043-BA02-404665518A8E}"/>
              </a:ext>
            </a:extLst>
          </p:cNvPr>
          <p:cNvSpPr>
            <a:spLocks noGrp="1"/>
          </p:cNvSpPr>
          <p:nvPr>
            <p:ph idx="1"/>
          </p:nvPr>
        </p:nvSpPr>
        <p:spPr>
          <a:xfrm>
            <a:off x="677334" y="2160589"/>
            <a:ext cx="8596668" cy="4478750"/>
          </a:xfrm>
        </p:spPr>
        <p:txBody>
          <a:bodyPr>
            <a:normAutofit lnSpcReduction="10000"/>
          </a:bodyPr>
          <a:lstStyle/>
          <a:p>
            <a:r>
              <a:rPr lang="en-US" dirty="0"/>
              <a:t>Suggestion date of commencing:</a:t>
            </a:r>
          </a:p>
          <a:p>
            <a:pPr lvl="1"/>
            <a:r>
              <a:rPr lang="en-US" sz="2000" dirty="0"/>
              <a:t>2</a:t>
            </a:r>
            <a:r>
              <a:rPr lang="en-US" sz="2000" baseline="30000" dirty="0"/>
              <a:t>nd</a:t>
            </a:r>
            <a:r>
              <a:rPr lang="en-US" sz="2000" dirty="0"/>
              <a:t> week of July 2018</a:t>
            </a:r>
          </a:p>
          <a:p>
            <a:pPr lvl="2"/>
            <a:r>
              <a:rPr lang="en-US" sz="1800" dirty="0"/>
              <a:t>CDCC installer will be made available to all 20 pilot phase sites.</a:t>
            </a:r>
          </a:p>
          <a:p>
            <a:pPr lvl="2"/>
            <a:r>
              <a:rPr lang="en-US" sz="1800" dirty="0"/>
              <a:t>Android installer (APK) will be published on:</a:t>
            </a:r>
          </a:p>
          <a:p>
            <a:pPr lvl="3"/>
            <a:r>
              <a:rPr lang="en-US" sz="1600" dirty="0" err="1"/>
              <a:t>Ingeniworks</a:t>
            </a:r>
            <a:r>
              <a:rPr lang="en-US" sz="1600" dirty="0"/>
              <a:t> server (Server 1)</a:t>
            </a:r>
          </a:p>
          <a:p>
            <a:pPr lvl="3"/>
            <a:r>
              <a:rPr lang="en-US" sz="1600" dirty="0"/>
              <a:t>Google Drive Share (Server 2)</a:t>
            </a:r>
          </a:p>
          <a:p>
            <a:pPr lvl="3"/>
            <a:r>
              <a:rPr lang="en-US" sz="1600" dirty="0"/>
              <a:t>and possibly via </a:t>
            </a:r>
            <a:r>
              <a:rPr lang="en-US" sz="1600" dirty="0" err="1"/>
              <a:t>NoFile.io</a:t>
            </a:r>
            <a:r>
              <a:rPr lang="en-US" sz="1600" dirty="0"/>
              <a:t> (Server 3)</a:t>
            </a:r>
          </a:p>
          <a:p>
            <a:pPr lvl="3"/>
            <a:r>
              <a:rPr lang="en-US" sz="1600" dirty="0"/>
              <a:t>Every updates also will be published on same servers. There will be not available via Google Play Store, at this time.</a:t>
            </a:r>
          </a:p>
          <a:p>
            <a:pPr lvl="2"/>
            <a:r>
              <a:rPr lang="en-US" sz="1800" dirty="0"/>
              <a:t>This to ensure the developer to identify on which sites are successfully installed and which sites are have problems during installation.</a:t>
            </a:r>
          </a:p>
          <a:p>
            <a:pPr lvl="2"/>
            <a:r>
              <a:rPr lang="en-US" sz="1800" dirty="0"/>
              <a:t>Any queries will be noted and will be categorized.</a:t>
            </a:r>
          </a:p>
        </p:txBody>
      </p:sp>
    </p:spTree>
    <p:extLst>
      <p:ext uri="{BB962C8B-B14F-4D97-AF65-F5344CB8AC3E}">
        <p14:creationId xmlns:p14="http://schemas.microsoft.com/office/powerpoint/2010/main" val="2338040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B7871-6020-6F4B-B2D5-E0BB93F267D3}"/>
              </a:ext>
            </a:extLst>
          </p:cNvPr>
          <p:cNvSpPr>
            <a:spLocks noGrp="1"/>
          </p:cNvSpPr>
          <p:nvPr>
            <p:ph type="title"/>
          </p:nvPr>
        </p:nvSpPr>
        <p:spPr/>
        <p:txBody>
          <a:bodyPr/>
          <a:lstStyle/>
          <a:p>
            <a:r>
              <a:rPr lang="en-US" dirty="0"/>
              <a:t>Technical Plans: Upcoming Plans</a:t>
            </a:r>
          </a:p>
        </p:txBody>
      </p:sp>
      <p:sp>
        <p:nvSpPr>
          <p:cNvPr id="3" name="Content Placeholder 2">
            <a:extLst>
              <a:ext uri="{FF2B5EF4-FFF2-40B4-BE49-F238E27FC236}">
                <a16:creationId xmlns:a16="http://schemas.microsoft.com/office/drawing/2014/main" id="{EF845AD9-AA16-7043-BA02-404665518A8E}"/>
              </a:ext>
            </a:extLst>
          </p:cNvPr>
          <p:cNvSpPr>
            <a:spLocks noGrp="1"/>
          </p:cNvSpPr>
          <p:nvPr>
            <p:ph idx="1"/>
          </p:nvPr>
        </p:nvSpPr>
        <p:spPr/>
        <p:txBody>
          <a:bodyPr>
            <a:normAutofit/>
          </a:bodyPr>
          <a:lstStyle/>
          <a:p>
            <a:r>
              <a:rPr lang="en-US" dirty="0"/>
              <a:t>Fixing </a:t>
            </a:r>
            <a:r>
              <a:rPr lang="en-US" b="1" dirty="0">
                <a:solidFill>
                  <a:srgbClr val="FF0000"/>
                </a:solidFill>
              </a:rPr>
              <a:t>Red</a:t>
            </a:r>
            <a:r>
              <a:rPr lang="en-US" dirty="0"/>
              <a:t> </a:t>
            </a:r>
            <a:r>
              <a:rPr lang="en-US" b="1" dirty="0">
                <a:solidFill>
                  <a:srgbClr val="FF0000"/>
                </a:solidFill>
              </a:rPr>
              <a:t>Zone</a:t>
            </a:r>
            <a:r>
              <a:rPr lang="en-US" dirty="0"/>
              <a:t> bugs reported by sites, and will be published to server immediately.</a:t>
            </a:r>
          </a:p>
          <a:p>
            <a:r>
              <a:rPr lang="en-US" dirty="0"/>
              <a:t>IOS will be published via TestFlight (need to install). TestFlight requires voucher code that will be distributed via registered user email. There will be not available on Apple App Store, at this time. IOS will be made available on August 2018.</a:t>
            </a:r>
          </a:p>
          <a:p>
            <a:r>
              <a:rPr lang="en-US" dirty="0"/>
              <a:t>This app will be made available to all sites around Q4 of 2018.</a:t>
            </a:r>
          </a:p>
          <a:p>
            <a:r>
              <a:rPr lang="en-US" dirty="0"/>
              <a:t>App interface design and additional features will be discussed later and will be categorized as </a:t>
            </a:r>
            <a:r>
              <a:rPr lang="en-US" b="1" dirty="0">
                <a:solidFill>
                  <a:srgbClr val="92D050"/>
                </a:solidFill>
              </a:rPr>
              <a:t>Green Zone</a:t>
            </a:r>
            <a:r>
              <a:rPr lang="en-US" dirty="0"/>
              <a:t> priority. For this version, we are focusing on app availability, stability, and usability.</a:t>
            </a:r>
          </a:p>
          <a:p>
            <a:r>
              <a:rPr lang="en-US" dirty="0"/>
              <a:t>Policy discussion (if any)</a:t>
            </a:r>
          </a:p>
        </p:txBody>
      </p:sp>
    </p:spTree>
    <p:extLst>
      <p:ext uri="{BB962C8B-B14F-4D97-AF65-F5344CB8AC3E}">
        <p14:creationId xmlns:p14="http://schemas.microsoft.com/office/powerpoint/2010/main" val="1895449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D6386-C561-0247-B32A-ED9E771E6358}"/>
              </a:ext>
            </a:extLst>
          </p:cNvPr>
          <p:cNvSpPr>
            <a:spLocks noGrp="1"/>
          </p:cNvSpPr>
          <p:nvPr>
            <p:ph type="title"/>
          </p:nvPr>
        </p:nvSpPr>
        <p:spPr/>
        <p:txBody>
          <a:bodyPr/>
          <a:lstStyle/>
          <a:p>
            <a:r>
              <a:rPr lang="en-US" dirty="0"/>
              <a:t>That’s All, Thank You</a:t>
            </a:r>
          </a:p>
        </p:txBody>
      </p:sp>
      <p:sp>
        <p:nvSpPr>
          <p:cNvPr id="3" name="Content Placeholder 2">
            <a:extLst>
              <a:ext uri="{FF2B5EF4-FFF2-40B4-BE49-F238E27FC236}">
                <a16:creationId xmlns:a16="http://schemas.microsoft.com/office/drawing/2014/main" id="{D1695BA7-67B0-D04F-ACD9-9280FDF900E3}"/>
              </a:ext>
            </a:extLst>
          </p:cNvPr>
          <p:cNvSpPr>
            <a:spLocks noGrp="1"/>
          </p:cNvSpPr>
          <p:nvPr>
            <p:ph idx="1"/>
          </p:nvPr>
        </p:nvSpPr>
        <p:spPr/>
        <p:txBody>
          <a:bodyPr/>
          <a:lstStyle/>
          <a:p>
            <a:r>
              <a:rPr lang="en-US" dirty="0"/>
              <a:t>Any suggestion and comments, or furthering discussion?</a:t>
            </a:r>
          </a:p>
          <a:p>
            <a:r>
              <a:rPr lang="en-US" dirty="0"/>
              <a:t>Suggestion for app will be immediately categorized on </a:t>
            </a:r>
            <a:r>
              <a:rPr lang="en-US" b="1" dirty="0">
                <a:solidFill>
                  <a:srgbClr val="92D050"/>
                </a:solidFill>
              </a:rPr>
              <a:t>Green Zone</a:t>
            </a:r>
          </a:p>
        </p:txBody>
      </p:sp>
    </p:spTree>
    <p:extLst>
      <p:ext uri="{BB962C8B-B14F-4D97-AF65-F5344CB8AC3E}">
        <p14:creationId xmlns:p14="http://schemas.microsoft.com/office/powerpoint/2010/main" val="1777682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8798B-61AF-8847-B5F3-5139662E7D9A}"/>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B82745B7-AFC6-6B46-8D70-67B55410C737}"/>
              </a:ext>
            </a:extLst>
          </p:cNvPr>
          <p:cNvSpPr>
            <a:spLocks noGrp="1"/>
          </p:cNvSpPr>
          <p:nvPr>
            <p:ph idx="1"/>
          </p:nvPr>
        </p:nvSpPr>
        <p:spPr/>
        <p:txBody>
          <a:bodyPr/>
          <a:lstStyle/>
          <a:p>
            <a:r>
              <a:rPr lang="en-US" dirty="0"/>
              <a:t>Punch-card concept:</a:t>
            </a:r>
          </a:p>
          <a:p>
            <a:pPr lvl="1"/>
            <a:r>
              <a:rPr lang="en-US" dirty="0"/>
              <a:t>Check in/out upon site</a:t>
            </a:r>
          </a:p>
          <a:p>
            <a:pPr lvl="1"/>
            <a:r>
              <a:rPr lang="en-US" dirty="0"/>
              <a:t>Has place, date and time</a:t>
            </a:r>
          </a:p>
          <a:p>
            <a:pPr lvl="1"/>
            <a:r>
              <a:rPr lang="en-US" dirty="0"/>
              <a:t>Additional feature: Remarks</a:t>
            </a:r>
          </a:p>
          <a:p>
            <a:pPr lvl="1"/>
            <a:endParaRPr lang="en-US" dirty="0"/>
          </a:p>
        </p:txBody>
      </p:sp>
    </p:spTree>
    <p:extLst>
      <p:ext uri="{BB962C8B-B14F-4D97-AF65-F5344CB8AC3E}">
        <p14:creationId xmlns:p14="http://schemas.microsoft.com/office/powerpoint/2010/main" val="1408713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F8190-84AD-1F45-A7EB-06FBA537234B}"/>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727DD1AF-68BD-504B-9648-F73390FAB557}"/>
              </a:ext>
            </a:extLst>
          </p:cNvPr>
          <p:cNvSpPr>
            <a:spLocks noGrp="1"/>
          </p:cNvSpPr>
          <p:nvPr>
            <p:ph idx="1"/>
          </p:nvPr>
        </p:nvSpPr>
        <p:spPr>
          <a:xfrm>
            <a:off x="677334" y="2160589"/>
            <a:ext cx="3404336" cy="3880773"/>
          </a:xfrm>
        </p:spPr>
        <p:txBody>
          <a:bodyPr/>
          <a:lstStyle/>
          <a:p>
            <a:r>
              <a:rPr lang="en-US" dirty="0"/>
              <a:t>On CDCC:</a:t>
            </a:r>
          </a:p>
          <a:p>
            <a:pPr lvl="1"/>
            <a:r>
              <a:rPr lang="en-US" dirty="0"/>
              <a:t>QR Code will appear on top left of login page</a:t>
            </a:r>
          </a:p>
          <a:p>
            <a:pPr lvl="1"/>
            <a:r>
              <a:rPr lang="en-US" dirty="0"/>
              <a:t>Encrypted data</a:t>
            </a:r>
          </a:p>
          <a:p>
            <a:pPr lvl="1"/>
            <a:r>
              <a:rPr lang="en-US" dirty="0"/>
              <a:t>Refreshed every 15 minutes – prevent from reuse</a:t>
            </a:r>
          </a:p>
          <a:p>
            <a:pPr lvl="1"/>
            <a:endParaRPr lang="en-US" dirty="0"/>
          </a:p>
        </p:txBody>
      </p:sp>
      <p:pic>
        <p:nvPicPr>
          <p:cNvPr id="5" name="Picture 4">
            <a:extLst>
              <a:ext uri="{FF2B5EF4-FFF2-40B4-BE49-F238E27FC236}">
                <a16:creationId xmlns:a16="http://schemas.microsoft.com/office/drawing/2014/main" id="{D3C36CB2-8235-8647-AA77-2E9EF909B01E}"/>
              </a:ext>
            </a:extLst>
          </p:cNvPr>
          <p:cNvPicPr>
            <a:picLocks noChangeAspect="1"/>
          </p:cNvPicPr>
          <p:nvPr/>
        </p:nvPicPr>
        <p:blipFill>
          <a:blip r:embed="rId2"/>
          <a:stretch>
            <a:fillRect/>
          </a:stretch>
        </p:blipFill>
        <p:spPr>
          <a:xfrm>
            <a:off x="4559300" y="889000"/>
            <a:ext cx="7632700" cy="5969000"/>
          </a:xfrm>
          <a:prstGeom prst="rect">
            <a:avLst/>
          </a:prstGeom>
        </p:spPr>
      </p:pic>
      <p:sp>
        <p:nvSpPr>
          <p:cNvPr id="7" name="Oval 6">
            <a:extLst>
              <a:ext uri="{FF2B5EF4-FFF2-40B4-BE49-F238E27FC236}">
                <a16:creationId xmlns:a16="http://schemas.microsoft.com/office/drawing/2014/main" id="{0B37BFAA-87F9-8C46-A691-3173970D1F33}"/>
              </a:ext>
            </a:extLst>
          </p:cNvPr>
          <p:cNvSpPr/>
          <p:nvPr/>
        </p:nvSpPr>
        <p:spPr>
          <a:xfrm>
            <a:off x="5300869" y="1051582"/>
            <a:ext cx="2160104" cy="198782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4E2E89CB-39D9-A047-82C0-3F1177247F4F}"/>
              </a:ext>
            </a:extLst>
          </p:cNvPr>
          <p:cNvCxnSpPr/>
          <p:nvPr/>
        </p:nvCxnSpPr>
        <p:spPr>
          <a:xfrm flipV="1">
            <a:off x="3670852" y="2160589"/>
            <a:ext cx="1630017" cy="7283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453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8938-123D-1248-A711-C20E89093342}"/>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4891F5CB-3B23-1E47-8F0C-F0C210EEF6E1}"/>
              </a:ext>
            </a:extLst>
          </p:cNvPr>
          <p:cNvSpPr>
            <a:spLocks noGrp="1"/>
          </p:cNvSpPr>
          <p:nvPr>
            <p:ph idx="1"/>
          </p:nvPr>
        </p:nvSpPr>
        <p:spPr>
          <a:xfrm>
            <a:off x="677334" y="2160589"/>
            <a:ext cx="3192301" cy="4385985"/>
          </a:xfrm>
        </p:spPr>
        <p:txBody>
          <a:bodyPr/>
          <a:lstStyle/>
          <a:p>
            <a:r>
              <a:rPr lang="en-US" dirty="0"/>
              <a:t>On the Mobile app:</a:t>
            </a:r>
          </a:p>
          <a:p>
            <a:pPr lvl="1"/>
            <a:r>
              <a:rPr lang="en-US" dirty="0"/>
              <a:t>Real-time</a:t>
            </a:r>
          </a:p>
          <a:p>
            <a:pPr lvl="2"/>
            <a:r>
              <a:rPr lang="en-US" dirty="0"/>
              <a:t>User modified free</a:t>
            </a:r>
          </a:p>
          <a:p>
            <a:pPr lvl="1"/>
            <a:r>
              <a:rPr lang="en-US" dirty="0" err="1"/>
              <a:t>Imbas</a:t>
            </a:r>
            <a:r>
              <a:rPr lang="en-US" dirty="0"/>
              <a:t> </a:t>
            </a:r>
            <a:r>
              <a:rPr lang="en-US" dirty="0" err="1"/>
              <a:t>Kod</a:t>
            </a:r>
            <a:r>
              <a:rPr lang="en-US" dirty="0"/>
              <a:t> QR</a:t>
            </a:r>
          </a:p>
          <a:p>
            <a:pPr lvl="2"/>
            <a:r>
              <a:rPr lang="en-US" dirty="0"/>
              <a:t>Scan on CDCC produced QR Code</a:t>
            </a:r>
          </a:p>
          <a:p>
            <a:pPr lvl="2"/>
            <a:r>
              <a:rPr lang="en-US" dirty="0"/>
              <a:t>Provide exact location</a:t>
            </a:r>
          </a:p>
          <a:p>
            <a:pPr lvl="1"/>
            <a:r>
              <a:rPr lang="en-US" dirty="0" err="1"/>
              <a:t>Kesan</a:t>
            </a:r>
            <a:r>
              <a:rPr lang="en-US" dirty="0"/>
              <a:t> </a:t>
            </a:r>
            <a:r>
              <a:rPr lang="en-US" dirty="0" err="1"/>
              <a:t>dengan</a:t>
            </a:r>
            <a:r>
              <a:rPr lang="en-US" dirty="0"/>
              <a:t> GPS</a:t>
            </a:r>
          </a:p>
          <a:p>
            <a:pPr lvl="2"/>
            <a:r>
              <a:rPr lang="en-US" dirty="0"/>
              <a:t>Provide current location based on GPS</a:t>
            </a:r>
          </a:p>
          <a:p>
            <a:pPr lvl="1"/>
            <a:r>
              <a:rPr lang="en-US" dirty="0" err="1"/>
              <a:t>Catatan</a:t>
            </a:r>
            <a:endParaRPr lang="en-US" dirty="0"/>
          </a:p>
          <a:p>
            <a:pPr lvl="2"/>
            <a:r>
              <a:rPr lang="en-US" dirty="0"/>
              <a:t>Enables user to write any details</a:t>
            </a:r>
          </a:p>
        </p:txBody>
      </p:sp>
      <p:pic>
        <p:nvPicPr>
          <p:cNvPr id="5" name="Picture 4">
            <a:extLst>
              <a:ext uri="{FF2B5EF4-FFF2-40B4-BE49-F238E27FC236}">
                <a16:creationId xmlns:a16="http://schemas.microsoft.com/office/drawing/2014/main" id="{5B6D29EE-1E99-2244-8896-A6DD3583846D}"/>
              </a:ext>
            </a:extLst>
          </p:cNvPr>
          <p:cNvPicPr>
            <a:picLocks noChangeAspect="1"/>
          </p:cNvPicPr>
          <p:nvPr/>
        </p:nvPicPr>
        <p:blipFill>
          <a:blip r:embed="rId2"/>
          <a:stretch>
            <a:fillRect/>
          </a:stretch>
        </p:blipFill>
        <p:spPr>
          <a:xfrm>
            <a:off x="4476750" y="0"/>
            <a:ext cx="3857625" cy="6858000"/>
          </a:xfrm>
          <a:prstGeom prst="rect">
            <a:avLst/>
          </a:prstGeom>
        </p:spPr>
      </p:pic>
      <p:pic>
        <p:nvPicPr>
          <p:cNvPr id="7" name="Picture 6">
            <a:extLst>
              <a:ext uri="{FF2B5EF4-FFF2-40B4-BE49-F238E27FC236}">
                <a16:creationId xmlns:a16="http://schemas.microsoft.com/office/drawing/2014/main" id="{6A756F4A-1F4B-DF44-9D56-F8D05681ED13}"/>
              </a:ext>
            </a:extLst>
          </p:cNvPr>
          <p:cNvPicPr>
            <a:picLocks noChangeAspect="1"/>
          </p:cNvPicPr>
          <p:nvPr/>
        </p:nvPicPr>
        <p:blipFill>
          <a:blip r:embed="rId3"/>
          <a:stretch>
            <a:fillRect/>
          </a:stretch>
        </p:blipFill>
        <p:spPr>
          <a:xfrm>
            <a:off x="8334375" y="0"/>
            <a:ext cx="3857625" cy="6858000"/>
          </a:xfrm>
          <a:prstGeom prst="rect">
            <a:avLst/>
          </a:prstGeom>
        </p:spPr>
      </p:pic>
      <p:cxnSp>
        <p:nvCxnSpPr>
          <p:cNvPr id="9" name="Straight Arrow Connector 8">
            <a:extLst>
              <a:ext uri="{FF2B5EF4-FFF2-40B4-BE49-F238E27FC236}">
                <a16:creationId xmlns:a16="http://schemas.microsoft.com/office/drawing/2014/main" id="{645BB95A-EB73-3D4F-8497-01CF6C193CAC}"/>
              </a:ext>
            </a:extLst>
          </p:cNvPr>
          <p:cNvCxnSpPr>
            <a:cxnSpLocks/>
          </p:cNvCxnSpPr>
          <p:nvPr/>
        </p:nvCxnSpPr>
        <p:spPr>
          <a:xfrm>
            <a:off x="3723861" y="3432313"/>
            <a:ext cx="128546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5E73D40-80E9-AD42-BADA-0DBB57A20441}"/>
              </a:ext>
            </a:extLst>
          </p:cNvPr>
          <p:cNvCxnSpPr>
            <a:cxnSpLocks/>
          </p:cNvCxnSpPr>
          <p:nvPr/>
        </p:nvCxnSpPr>
        <p:spPr>
          <a:xfrm flipV="1">
            <a:off x="3723861" y="3684106"/>
            <a:ext cx="3246782" cy="10199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7D8D5D-9A5D-5D41-93B1-6FAEE7227373}"/>
              </a:ext>
            </a:extLst>
          </p:cNvPr>
          <p:cNvCxnSpPr>
            <a:cxnSpLocks/>
          </p:cNvCxnSpPr>
          <p:nvPr/>
        </p:nvCxnSpPr>
        <p:spPr>
          <a:xfrm flipV="1">
            <a:off x="3591339" y="4598504"/>
            <a:ext cx="1086678" cy="9939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7B3152-DB54-9948-A1D2-F48BA06C5CD4}"/>
              </a:ext>
            </a:extLst>
          </p:cNvPr>
          <p:cNvCxnSpPr/>
          <p:nvPr/>
        </p:nvCxnSpPr>
        <p:spPr>
          <a:xfrm flipV="1">
            <a:off x="3220278" y="2305878"/>
            <a:ext cx="2504661" cy="3843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5BD513E-3042-A747-BFD4-818E072EE13A}"/>
              </a:ext>
            </a:extLst>
          </p:cNvPr>
          <p:cNvCxnSpPr>
            <a:cxnSpLocks/>
          </p:cNvCxnSpPr>
          <p:nvPr/>
        </p:nvCxnSpPr>
        <p:spPr>
          <a:xfrm flipV="1">
            <a:off x="5744196" y="2498034"/>
            <a:ext cx="3780159" cy="8613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513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8C94-5FFD-B046-9F28-FE5844B0EE06}"/>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1A62C95A-FCAF-8548-8348-BC4707DA73E6}"/>
              </a:ext>
            </a:extLst>
          </p:cNvPr>
          <p:cNvSpPr>
            <a:spLocks noGrp="1"/>
          </p:cNvSpPr>
          <p:nvPr>
            <p:ph idx="1"/>
          </p:nvPr>
        </p:nvSpPr>
        <p:spPr>
          <a:xfrm>
            <a:off x="677334" y="2160589"/>
            <a:ext cx="3894666" cy="3880773"/>
          </a:xfrm>
          <a:noFill/>
        </p:spPr>
        <p:txBody>
          <a:bodyPr/>
          <a:lstStyle/>
          <a:p>
            <a:r>
              <a:rPr lang="en-US" dirty="0"/>
              <a:t>Current:</a:t>
            </a:r>
          </a:p>
          <a:p>
            <a:pPr lvl="1"/>
            <a:r>
              <a:rPr lang="en-US" dirty="0"/>
              <a:t>GPS-spoof detector</a:t>
            </a:r>
          </a:p>
          <a:p>
            <a:pPr lvl="1"/>
            <a:r>
              <a:rPr lang="en-US" dirty="0"/>
              <a:t>Fake date and time detector</a:t>
            </a:r>
          </a:p>
          <a:p>
            <a:pPr lvl="1"/>
            <a:r>
              <a:rPr lang="en-US" dirty="0"/>
              <a:t>Dynamic QR code</a:t>
            </a:r>
          </a:p>
          <a:p>
            <a:pPr lvl="1"/>
            <a:r>
              <a:rPr lang="en-US" dirty="0"/>
              <a:t>Location detector</a:t>
            </a:r>
          </a:p>
          <a:p>
            <a:pPr lvl="1"/>
            <a:r>
              <a:rPr lang="en-US" dirty="0"/>
              <a:t>Offline record</a:t>
            </a:r>
          </a:p>
          <a:p>
            <a:pPr lvl="1"/>
            <a:r>
              <a:rPr lang="en-US" dirty="0"/>
              <a:t>Sync to server</a:t>
            </a:r>
          </a:p>
          <a:p>
            <a:pPr lvl="1"/>
            <a:r>
              <a:rPr lang="en-US" dirty="0"/>
              <a:t>History</a:t>
            </a:r>
          </a:p>
        </p:txBody>
      </p:sp>
      <p:sp>
        <p:nvSpPr>
          <p:cNvPr id="4" name="Content Placeholder 2">
            <a:extLst>
              <a:ext uri="{FF2B5EF4-FFF2-40B4-BE49-F238E27FC236}">
                <a16:creationId xmlns:a16="http://schemas.microsoft.com/office/drawing/2014/main" id="{61F8237E-D3A7-404E-AE74-8617F93A06E5}"/>
              </a:ext>
            </a:extLst>
          </p:cNvPr>
          <p:cNvSpPr txBox="1">
            <a:spLocks/>
          </p:cNvSpPr>
          <p:nvPr/>
        </p:nvSpPr>
        <p:spPr>
          <a:xfrm>
            <a:off x="4797286" y="2167217"/>
            <a:ext cx="4629115" cy="3880773"/>
          </a:xfrm>
          <a:prstGeom prst="rect">
            <a:avLst/>
          </a:prstGeom>
          <a:no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Upcoming:</a:t>
            </a:r>
          </a:p>
          <a:p>
            <a:pPr lvl="1"/>
            <a:r>
              <a:rPr lang="en-US" dirty="0"/>
              <a:t>IMEI restriction per login</a:t>
            </a:r>
          </a:p>
          <a:p>
            <a:pPr lvl="1"/>
            <a:r>
              <a:rPr lang="en-US" dirty="0"/>
              <a:t>Multi-language</a:t>
            </a:r>
          </a:p>
          <a:p>
            <a:pPr lvl="1"/>
            <a:r>
              <a:rPr lang="en-US" dirty="0"/>
              <a:t>Designation</a:t>
            </a:r>
          </a:p>
          <a:p>
            <a:pPr lvl="1"/>
            <a:r>
              <a:rPr lang="en-US" dirty="0"/>
              <a:t>Reducing file size</a:t>
            </a:r>
          </a:p>
          <a:p>
            <a:pPr lvl="1"/>
            <a:r>
              <a:rPr lang="en-US" dirty="0"/>
              <a:t>Google Play Store availability</a:t>
            </a:r>
          </a:p>
        </p:txBody>
      </p:sp>
    </p:spTree>
    <p:extLst>
      <p:ext uri="{BB962C8B-B14F-4D97-AF65-F5344CB8AC3E}">
        <p14:creationId xmlns:p14="http://schemas.microsoft.com/office/powerpoint/2010/main" val="678617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38A49-9F22-2846-86D8-692BDDB4AD9A}"/>
              </a:ext>
            </a:extLst>
          </p:cNvPr>
          <p:cNvSpPr>
            <a:spLocks noGrp="1"/>
          </p:cNvSpPr>
          <p:nvPr>
            <p:ph type="title"/>
          </p:nvPr>
        </p:nvSpPr>
        <p:spPr/>
        <p:txBody>
          <a:bodyPr/>
          <a:lstStyle/>
          <a:p>
            <a:r>
              <a:rPr lang="en-US" dirty="0"/>
              <a:t>DEMO </a:t>
            </a:r>
          </a:p>
        </p:txBody>
      </p:sp>
      <p:sp>
        <p:nvSpPr>
          <p:cNvPr id="3" name="Content Placeholder 2">
            <a:extLst>
              <a:ext uri="{FF2B5EF4-FFF2-40B4-BE49-F238E27FC236}">
                <a16:creationId xmlns:a16="http://schemas.microsoft.com/office/drawing/2014/main" id="{EB25C4DB-6018-9140-A33B-540F954A6C50}"/>
              </a:ext>
            </a:extLst>
          </p:cNvPr>
          <p:cNvSpPr>
            <a:spLocks noGrp="1"/>
          </p:cNvSpPr>
          <p:nvPr>
            <p:ph idx="1"/>
          </p:nvPr>
        </p:nvSpPr>
        <p:spPr/>
        <p:txBody>
          <a:bodyPr/>
          <a:lstStyle/>
          <a:p>
            <a:r>
              <a:rPr lang="en-US" dirty="0"/>
              <a:t>Demo 1: Login</a:t>
            </a:r>
          </a:p>
          <a:p>
            <a:r>
              <a:rPr lang="en-US" dirty="0"/>
              <a:t>Demo 2: Check In/Out Using Valid </a:t>
            </a:r>
            <a:r>
              <a:rPr lang="en-US" dirty="0" err="1"/>
              <a:t>QRCode</a:t>
            </a:r>
            <a:r>
              <a:rPr lang="en-US" dirty="0"/>
              <a:t> Scanning</a:t>
            </a:r>
          </a:p>
          <a:p>
            <a:r>
              <a:rPr lang="en-US" dirty="0"/>
              <a:t>Demo 3: Check In/Out Using Invalid </a:t>
            </a:r>
            <a:r>
              <a:rPr lang="en-US" dirty="0" err="1"/>
              <a:t>QRCode</a:t>
            </a:r>
            <a:r>
              <a:rPr lang="en-US" dirty="0"/>
              <a:t> Scanning</a:t>
            </a:r>
          </a:p>
          <a:p>
            <a:r>
              <a:rPr lang="en-US" dirty="0"/>
              <a:t>Demo 4: Check In/Out Using Location</a:t>
            </a:r>
          </a:p>
          <a:p>
            <a:r>
              <a:rPr lang="en-US" dirty="0"/>
              <a:t>Demo 5: Check In/Out Without Location Marking</a:t>
            </a:r>
          </a:p>
          <a:p>
            <a:r>
              <a:rPr lang="en-US" dirty="0"/>
              <a:t>Demo 6: Check In/Out Using Invalid Date and Time</a:t>
            </a:r>
          </a:p>
          <a:p>
            <a:r>
              <a:rPr lang="en-US" dirty="0"/>
              <a:t>Demo 7: Check In/Out Using Modified GPS</a:t>
            </a:r>
          </a:p>
          <a:p>
            <a:r>
              <a:rPr lang="en-US" dirty="0"/>
              <a:t>Demo 8: Check History</a:t>
            </a:r>
          </a:p>
        </p:txBody>
      </p:sp>
    </p:spTree>
    <p:extLst>
      <p:ext uri="{BB962C8B-B14F-4D97-AF65-F5344CB8AC3E}">
        <p14:creationId xmlns:p14="http://schemas.microsoft.com/office/powerpoint/2010/main" val="1944369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72FCC-84A1-154A-A537-3A904789E4C5}"/>
              </a:ext>
            </a:extLst>
          </p:cNvPr>
          <p:cNvSpPr>
            <a:spLocks noGrp="1"/>
          </p:cNvSpPr>
          <p:nvPr>
            <p:ph type="title"/>
          </p:nvPr>
        </p:nvSpPr>
        <p:spPr/>
        <p:txBody>
          <a:bodyPr/>
          <a:lstStyle/>
          <a:p>
            <a:r>
              <a:rPr lang="en-US" dirty="0"/>
              <a:t>Demo 1: Login</a:t>
            </a:r>
          </a:p>
        </p:txBody>
      </p:sp>
      <p:sp>
        <p:nvSpPr>
          <p:cNvPr id="3" name="Content Placeholder 2">
            <a:extLst>
              <a:ext uri="{FF2B5EF4-FFF2-40B4-BE49-F238E27FC236}">
                <a16:creationId xmlns:a16="http://schemas.microsoft.com/office/drawing/2014/main" id="{74AFDC4D-73DC-3443-903C-81D1AE3905D8}"/>
              </a:ext>
            </a:extLst>
          </p:cNvPr>
          <p:cNvSpPr>
            <a:spLocks noGrp="1"/>
          </p:cNvSpPr>
          <p:nvPr>
            <p:ph idx="1"/>
          </p:nvPr>
        </p:nvSpPr>
        <p:spPr>
          <a:xfrm>
            <a:off x="677334" y="2160589"/>
            <a:ext cx="4822318" cy="3880773"/>
          </a:xfrm>
        </p:spPr>
        <p:txBody>
          <a:bodyPr/>
          <a:lstStyle/>
          <a:p>
            <a:r>
              <a:rPr lang="en-US" dirty="0"/>
              <a:t>Insert Staff ID and Password</a:t>
            </a:r>
          </a:p>
          <a:p>
            <a:r>
              <a:rPr lang="en-US" dirty="0"/>
              <a:t>Tap on ‘Log </a:t>
            </a:r>
            <a:r>
              <a:rPr lang="en-US" dirty="0" err="1"/>
              <a:t>Masuk</a:t>
            </a:r>
            <a:r>
              <a:rPr lang="en-US" dirty="0"/>
              <a:t>’ button</a:t>
            </a:r>
          </a:p>
        </p:txBody>
      </p:sp>
      <p:pic>
        <p:nvPicPr>
          <p:cNvPr id="4" name="LoginDemo2.mp4">
            <a:hlinkClick r:id="" action="ppaction://media"/>
            <a:extLst>
              <a:ext uri="{FF2B5EF4-FFF2-40B4-BE49-F238E27FC236}">
                <a16:creationId xmlns:a16="http://schemas.microsoft.com/office/drawing/2014/main" id="{D2B0A61B-7F34-8F42-ADF3-5A9AC1B51D8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34375" y="0"/>
            <a:ext cx="3857625" cy="6858000"/>
          </a:xfrm>
          <a:prstGeom prst="rect">
            <a:avLst/>
          </a:prstGeom>
        </p:spPr>
      </p:pic>
    </p:spTree>
    <p:extLst>
      <p:ext uri="{BB962C8B-B14F-4D97-AF65-F5344CB8AC3E}">
        <p14:creationId xmlns:p14="http://schemas.microsoft.com/office/powerpoint/2010/main" val="407055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1560-385A-E145-A576-76CBB31EC634}"/>
              </a:ext>
            </a:extLst>
          </p:cNvPr>
          <p:cNvSpPr>
            <a:spLocks noGrp="1"/>
          </p:cNvSpPr>
          <p:nvPr>
            <p:ph type="title"/>
          </p:nvPr>
        </p:nvSpPr>
        <p:spPr/>
        <p:txBody>
          <a:bodyPr>
            <a:normAutofit/>
          </a:bodyPr>
          <a:lstStyle/>
          <a:p>
            <a:r>
              <a:rPr lang="en-US" dirty="0"/>
              <a:t>Demo 2: Check In/Out Using Valid </a:t>
            </a:r>
            <a:r>
              <a:rPr lang="en-US" dirty="0" err="1"/>
              <a:t>QRCode</a:t>
            </a:r>
            <a:r>
              <a:rPr lang="en-US" dirty="0"/>
              <a:t> Scanning</a:t>
            </a:r>
          </a:p>
        </p:txBody>
      </p:sp>
      <p:sp>
        <p:nvSpPr>
          <p:cNvPr id="3" name="Content Placeholder 2">
            <a:extLst>
              <a:ext uri="{FF2B5EF4-FFF2-40B4-BE49-F238E27FC236}">
                <a16:creationId xmlns:a16="http://schemas.microsoft.com/office/drawing/2014/main" id="{FB226B94-5DB9-244E-B848-B85E85620914}"/>
              </a:ext>
            </a:extLst>
          </p:cNvPr>
          <p:cNvSpPr>
            <a:spLocks noGrp="1"/>
          </p:cNvSpPr>
          <p:nvPr>
            <p:ph idx="1"/>
          </p:nvPr>
        </p:nvSpPr>
        <p:spPr>
          <a:xfrm>
            <a:off x="677334" y="2160589"/>
            <a:ext cx="7128196" cy="3880773"/>
          </a:xfrm>
        </p:spPr>
        <p:txBody>
          <a:bodyPr/>
          <a:lstStyle/>
          <a:p>
            <a:r>
              <a:rPr lang="en-US" dirty="0"/>
              <a:t>Scan the </a:t>
            </a:r>
            <a:r>
              <a:rPr lang="en-US" dirty="0" err="1"/>
              <a:t>QRCode</a:t>
            </a:r>
            <a:r>
              <a:rPr lang="en-US" dirty="0"/>
              <a:t> on CDCC</a:t>
            </a:r>
          </a:p>
          <a:p>
            <a:r>
              <a:rPr lang="en-US" dirty="0"/>
              <a:t>Location of site will shown</a:t>
            </a:r>
          </a:p>
          <a:p>
            <a:r>
              <a:rPr lang="en-US" dirty="0"/>
              <a:t>Insert ‘</a:t>
            </a:r>
            <a:r>
              <a:rPr lang="en-US" dirty="0" err="1"/>
              <a:t>Catatan</a:t>
            </a:r>
            <a:r>
              <a:rPr lang="en-US" dirty="0"/>
              <a:t>’ (optional)</a:t>
            </a:r>
          </a:p>
          <a:p>
            <a:r>
              <a:rPr lang="en-US" dirty="0"/>
              <a:t>Tap on ‘Daftar </a:t>
            </a:r>
            <a:r>
              <a:rPr lang="en-US" dirty="0" err="1"/>
              <a:t>Masuk</a:t>
            </a:r>
            <a:r>
              <a:rPr lang="en-US" dirty="0"/>
              <a:t>’ / ‘Daftar </a:t>
            </a:r>
            <a:r>
              <a:rPr lang="en-US" dirty="0" err="1"/>
              <a:t>Keluar</a:t>
            </a:r>
            <a:r>
              <a:rPr lang="en-US" dirty="0"/>
              <a:t>’ button</a:t>
            </a:r>
          </a:p>
          <a:p>
            <a:r>
              <a:rPr lang="en-US" dirty="0"/>
              <a:t>Check In/Out will succeed</a:t>
            </a:r>
          </a:p>
          <a:p>
            <a:r>
              <a:rPr lang="en-US" dirty="0"/>
              <a:t>Reported as Actual Check In/Out</a:t>
            </a:r>
          </a:p>
          <a:p>
            <a:endParaRPr lang="en-US" dirty="0"/>
          </a:p>
        </p:txBody>
      </p:sp>
      <p:pic>
        <p:nvPicPr>
          <p:cNvPr id="5" name="scanqrcodedemo2.mp4">
            <a:hlinkClick r:id="" action="ppaction://media"/>
            <a:extLst>
              <a:ext uri="{FF2B5EF4-FFF2-40B4-BE49-F238E27FC236}">
                <a16:creationId xmlns:a16="http://schemas.microsoft.com/office/drawing/2014/main" id="{99C19D8E-DD75-7343-B951-98C44CA7ED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34375" y="0"/>
            <a:ext cx="3857625" cy="6858000"/>
          </a:xfrm>
          <a:prstGeom prst="rect">
            <a:avLst/>
          </a:prstGeom>
        </p:spPr>
      </p:pic>
    </p:spTree>
    <p:extLst>
      <p:ext uri="{BB962C8B-B14F-4D97-AF65-F5344CB8AC3E}">
        <p14:creationId xmlns:p14="http://schemas.microsoft.com/office/powerpoint/2010/main" val="311554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{4E691ED5-8DC3-3A46-B046-A1BE38FD5B6E}tf10001060</Template>
  <TotalTime>3623</TotalTime>
  <Words>1234</Words>
  <Application>Microsoft Macintosh PowerPoint</Application>
  <PresentationFormat>Widescreen</PresentationFormat>
  <Paragraphs>167</Paragraphs>
  <Slides>25</Slides>
  <Notes>0</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Trebuchet MS</vt:lpstr>
      <vt:lpstr>Wingdings 3</vt:lpstr>
      <vt:lpstr>Facet</vt:lpstr>
      <vt:lpstr>SITE ATTENDANCE (V 1.0) PROJECT</vt:lpstr>
      <vt:lpstr>Introduction</vt:lpstr>
      <vt:lpstr>Methodology</vt:lpstr>
      <vt:lpstr>Features</vt:lpstr>
      <vt:lpstr>Features</vt:lpstr>
      <vt:lpstr>Features</vt:lpstr>
      <vt:lpstr>DEMO </vt:lpstr>
      <vt:lpstr>Demo 1: Login</vt:lpstr>
      <vt:lpstr>Demo 2: Check In/Out Using Valid QRCode Scanning</vt:lpstr>
      <vt:lpstr>Demo 3: Check In/Out Using Invalid QRCode Scanning </vt:lpstr>
      <vt:lpstr>Demo 4: Check In/Out Using Location </vt:lpstr>
      <vt:lpstr>Demo 5: Check In/Out Without Location Marking </vt:lpstr>
      <vt:lpstr>Demo 6: Check In/Out Using Invalid Date and Time</vt:lpstr>
      <vt:lpstr>Demo 7: Check In/Out Using Modified GPS</vt:lpstr>
      <vt:lpstr>Demo 8: Check History </vt:lpstr>
      <vt:lpstr>TECHNICAL PLANS</vt:lpstr>
      <vt:lpstr>Technical Plans: Targeted Sites</vt:lpstr>
      <vt:lpstr>Technical Plans: Targeted Sites</vt:lpstr>
      <vt:lpstr>Technical Plans: Reason for Pilot Project</vt:lpstr>
      <vt:lpstr>Technical Plans: Targeted Users</vt:lpstr>
      <vt:lpstr>Technical Plans: App Development</vt:lpstr>
      <vt:lpstr>Technical Plans: Date of Commencing</vt:lpstr>
      <vt:lpstr>Technical Plans: Date of Commencing</vt:lpstr>
      <vt:lpstr>Technical Plans: Upcoming Plans</vt:lpstr>
      <vt:lpstr>That’s All, Thank You</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SITE ATTENDANCE PROJECT</dc:title>
  <dc:creator>M Zulhilmi M Zain</dc:creator>
  <cp:lastModifiedBy>M Zulhilmi M Zain</cp:lastModifiedBy>
  <cp:revision>72</cp:revision>
  <dcterms:created xsi:type="dcterms:W3CDTF">2018-06-27T03:07:14Z</dcterms:created>
  <dcterms:modified xsi:type="dcterms:W3CDTF">2018-07-04T02:42:42Z</dcterms:modified>
</cp:coreProperties>
</file>